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E12B-8349-48C0-A799-9AB26565136C}" type="datetimeFigureOut">
              <a:rPr lang="sk-SK" smtClean="0"/>
              <a:t>5. 6. 2013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D1E9-B73A-45CF-9D3F-55837230662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Celoročné opakovanie   z literatúry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08416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/>
                <a:cs typeface="Times New Roman"/>
              </a:rPr>
              <a:t>© Mgr. Lucia </a:t>
            </a:r>
            <a:r>
              <a:rPr lang="sk-SK" b="1" dirty="0" err="1" smtClean="0">
                <a:latin typeface="Times New Roman"/>
                <a:cs typeface="Times New Roman"/>
              </a:rPr>
              <a:t>Kotúľová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rial Black" pitchFamily="34" charset="0"/>
              </a:rPr>
              <a:t>Rozprávky podľa autorstva: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k-SK" b="1" dirty="0" smtClean="0">
                <a:latin typeface="Baskerville Old Face" pitchFamily="18" charset="0"/>
              </a:rPr>
              <a:t>ľudové</a:t>
            </a:r>
            <a:r>
              <a:rPr lang="sk-SK" dirty="0" smtClean="0">
                <a:latin typeface="Baskerville Old Face" pitchFamily="18" charset="0"/>
              </a:rPr>
              <a:t> – vymyslel ich ľud, šírili sa ústnym podaním z generácie na generáciu, napr. Soľ nad zlato;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latin typeface="Baskerville Old Face" pitchFamily="18" charset="0"/>
              </a:rPr>
              <a:t>umelé (autorské</a:t>
            </a:r>
            <a:r>
              <a:rPr lang="sk-SK" dirty="0" smtClean="0">
                <a:latin typeface="Baskerville Old Face" pitchFamily="18" charset="0"/>
              </a:rPr>
              <a:t>) – vymyslel ich autor, napr. Nepodpísaná rozprávka (Ľ. </a:t>
            </a:r>
            <a:r>
              <a:rPr lang="sk-SK" dirty="0" err="1" smtClean="0">
                <a:latin typeface="Baskerville Old Face" pitchFamily="18" charset="0"/>
              </a:rPr>
              <a:t>Feldek</a:t>
            </a:r>
            <a:r>
              <a:rPr lang="sk-SK" dirty="0" smtClean="0">
                <a:latin typeface="Baskerville Old Face" pitchFamily="18" charset="0"/>
              </a:rPr>
              <a:t>)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rial Black" pitchFamily="34" charset="0"/>
              </a:rPr>
              <a:t>Príklady na druhy rozprávok: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r>
              <a:rPr lang="sk-SK" b="1" dirty="0" smtClean="0">
                <a:latin typeface="Baskerville Old Face" pitchFamily="18" charset="0"/>
              </a:rPr>
              <a:t>zvieracia</a:t>
            </a:r>
            <a:r>
              <a:rPr lang="sk-SK" dirty="0" smtClean="0">
                <a:latin typeface="Baskerville Old Face" pitchFamily="18" charset="0"/>
              </a:rPr>
              <a:t> – O červenej sliepočke</a:t>
            </a:r>
          </a:p>
          <a:p>
            <a:r>
              <a:rPr lang="sk-SK" b="1" dirty="0" smtClean="0">
                <a:latin typeface="Baskerville Old Face" pitchFamily="18" charset="0"/>
              </a:rPr>
              <a:t>realistická</a:t>
            </a:r>
            <a:r>
              <a:rPr lang="sk-SK" dirty="0" smtClean="0">
                <a:latin typeface="Baskerville Old Face" pitchFamily="18" charset="0"/>
              </a:rPr>
              <a:t> – Zemský poklad</a:t>
            </a:r>
          </a:p>
          <a:p>
            <a:r>
              <a:rPr lang="sk-SK" b="1" dirty="0" smtClean="0">
                <a:latin typeface="Baskerville Old Face" pitchFamily="18" charset="0"/>
              </a:rPr>
              <a:t>básnická</a:t>
            </a:r>
            <a:r>
              <a:rPr lang="sk-SK" dirty="0" smtClean="0">
                <a:latin typeface="Baskerville Old Face" pitchFamily="18" charset="0"/>
              </a:rPr>
              <a:t> – </a:t>
            </a:r>
            <a:r>
              <a:rPr lang="sk-SK" dirty="0" err="1" smtClean="0">
                <a:latin typeface="Baskerville Old Face" pitchFamily="18" charset="0"/>
              </a:rPr>
              <a:t>Pamodaj</a:t>
            </a:r>
            <a:r>
              <a:rPr lang="sk-SK" dirty="0" smtClean="0">
                <a:latin typeface="Baskerville Old Face" pitchFamily="18" charset="0"/>
              </a:rPr>
              <a:t> šťastia (M. </a:t>
            </a:r>
            <a:r>
              <a:rPr lang="sk-SK" dirty="0" err="1" smtClean="0">
                <a:latin typeface="Baskerville Old Face" pitchFamily="18" charset="0"/>
              </a:rPr>
              <a:t>Rúfus</a:t>
            </a:r>
            <a:r>
              <a:rPr lang="sk-SK" dirty="0" smtClean="0">
                <a:latin typeface="Baskerville Old Face" pitchFamily="18" charset="0"/>
              </a:rPr>
              <a:t>)</a:t>
            </a:r>
          </a:p>
          <a:p>
            <a:r>
              <a:rPr lang="sk-SK" b="1" dirty="0" smtClean="0">
                <a:latin typeface="Baskerville Old Face" pitchFamily="18" charset="0"/>
              </a:rPr>
              <a:t>moderná</a:t>
            </a:r>
            <a:r>
              <a:rPr lang="sk-SK" dirty="0" smtClean="0">
                <a:latin typeface="Baskerville Old Face" pitchFamily="18" charset="0"/>
              </a:rPr>
              <a:t> – Nepodpísaná rozprávka (Ľ.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Feldek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)</a:t>
            </a:r>
          </a:p>
          <a:p>
            <a:r>
              <a:rPr lang="sk-SK" b="1" dirty="0" smtClean="0">
                <a:latin typeface="Baskerville Old Face" pitchFamily="18" charset="0"/>
              </a:rPr>
              <a:t>národná</a:t>
            </a:r>
            <a:r>
              <a:rPr lang="sk-SK" dirty="0" smtClean="0">
                <a:latin typeface="Baskerville Old Face" pitchFamily="18" charset="0"/>
              </a:rPr>
              <a:t> – Vták Hrom (írska)</a:t>
            </a:r>
          </a:p>
          <a:p>
            <a:r>
              <a:rPr lang="sk-SK" b="1" dirty="0" smtClean="0">
                <a:latin typeface="Baskerville Old Face" pitchFamily="18" charset="0"/>
              </a:rPr>
              <a:t>humorná (nonsens) </a:t>
            </a:r>
            <a:r>
              <a:rPr lang="sk-SK" dirty="0" smtClean="0">
                <a:latin typeface="Baskerville Old Face" pitchFamily="18" charset="0"/>
              </a:rPr>
              <a:t>– Kubove príhody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Najznámejší rozprávkari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Hans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Christian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Andersen</a:t>
            </a:r>
            <a:endParaRPr lang="sk-SK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r"/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Milan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Rúfus</a:t>
            </a:r>
            <a:endParaRPr lang="sk-SK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r"/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Ľubomír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Feldek</a:t>
            </a:r>
            <a:endParaRPr lang="sk-SK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r"/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Mária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Ďuríčková</a:t>
            </a:r>
            <a:endParaRPr lang="sk-SK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r"/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Pavol Dobšinský – zberateľ</a:t>
            </a:r>
          </a:p>
          <a:p>
            <a:pPr algn="r"/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Karel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Čapek</a:t>
            </a:r>
            <a:endParaRPr lang="sk-SK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sk-SK" b="1" dirty="0" smtClean="0">
                <a:solidFill>
                  <a:schemeClr val="bg1"/>
                </a:solidFill>
                <a:latin typeface="Baskerville Old Face" pitchFamily="18" charset="0"/>
              </a:rPr>
              <a:t>Téma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 – to, čo sa nesie celým dielom</a:t>
            </a:r>
          </a:p>
          <a:p>
            <a:pPr>
              <a:buNone/>
            </a:pPr>
            <a:r>
              <a:rPr lang="sk-SK" b="1" dirty="0" smtClean="0">
                <a:solidFill>
                  <a:schemeClr val="bg1"/>
                </a:solidFill>
                <a:latin typeface="Baskerville Old Face" pitchFamily="18" charset="0"/>
              </a:rPr>
              <a:t>Idea – hlavná myšlienka 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– čo nám chcel autor povedať, odkázať (napr. nejaké ponaučenie)</a:t>
            </a:r>
            <a:endParaRPr lang="sk-SK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Televízna rozprávka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sk-SK" b="1" dirty="0" smtClean="0">
                <a:latin typeface="Baskerville Old Face" pitchFamily="18" charset="0"/>
              </a:rPr>
              <a:t>hraná – filmová, divadelná, hrajú v nej herci, napr. </a:t>
            </a:r>
            <a:r>
              <a:rPr lang="sk-SK" b="1" dirty="0" err="1" smtClean="0">
                <a:latin typeface="Baskerville Old Face" pitchFamily="18" charset="0"/>
              </a:rPr>
              <a:t>Perinbaba</a:t>
            </a:r>
            <a:r>
              <a:rPr lang="sk-SK" b="1" dirty="0" smtClean="0">
                <a:latin typeface="Baskerville Old Face" pitchFamily="18" charset="0"/>
              </a:rPr>
              <a:t>;</a:t>
            </a:r>
          </a:p>
          <a:p>
            <a:endParaRPr lang="sk-SK" b="1" dirty="0">
              <a:latin typeface="Baskerville Old Face" pitchFamily="18" charset="0"/>
            </a:endParaRPr>
          </a:p>
          <a:p>
            <a:r>
              <a:rPr lang="sk-SK" b="1" dirty="0" smtClean="0">
                <a:latin typeface="Baskerville Old Face" pitchFamily="18" charset="0"/>
              </a:rPr>
              <a:t>animovaná – kreslená, vystupujú v nej animované postavy (kreslené, počítačovo vytvorené), napr. </a:t>
            </a:r>
            <a:r>
              <a:rPr lang="sk-SK" b="1" dirty="0" err="1" smtClean="0">
                <a:latin typeface="Baskerville Old Face" pitchFamily="18" charset="0"/>
              </a:rPr>
              <a:t>Shrek</a:t>
            </a:r>
            <a:endParaRPr lang="sk-SK" b="1" dirty="0" smtClean="0">
              <a:latin typeface="Baskerville Old Face" pitchFamily="18" charset="0"/>
            </a:endParaRPr>
          </a:p>
          <a:p>
            <a:endParaRPr lang="sk-SK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rial Black" pitchFamily="34" charset="0"/>
              </a:rPr>
              <a:t>Tvorcovia </a:t>
            </a:r>
            <a:r>
              <a:rPr lang="sk-SK" dirty="0" err="1" smtClean="0">
                <a:latin typeface="Arial Black" pitchFamily="34" charset="0"/>
              </a:rPr>
              <a:t>divad</a:t>
            </a:r>
            <a:r>
              <a:rPr lang="sk-SK" dirty="0" smtClean="0">
                <a:latin typeface="Arial Black" pitchFamily="34" charset="0"/>
              </a:rPr>
              <a:t>. rozprávky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latin typeface="Baskerville Old Face" pitchFamily="18" charset="0"/>
              </a:rPr>
              <a:t>scenárista – rozprávku upraví pre hercov, napíše scenár;</a:t>
            </a:r>
          </a:p>
          <a:p>
            <a:r>
              <a:rPr lang="sk-SK" b="1" dirty="0" smtClean="0">
                <a:latin typeface="Baskerville Old Face" pitchFamily="18" charset="0"/>
              </a:rPr>
              <a:t>režisér – nacvičí s hercami rozprávku;</a:t>
            </a:r>
          </a:p>
          <a:p>
            <a:r>
              <a:rPr lang="sk-SK" b="1" dirty="0" smtClean="0">
                <a:latin typeface="Baskerville Old Face" pitchFamily="18" charset="0"/>
              </a:rPr>
              <a:t>osvetľovači</a:t>
            </a:r>
          </a:p>
          <a:p>
            <a:r>
              <a:rPr lang="sk-SK" b="1" dirty="0" smtClean="0">
                <a:latin typeface="Baskerville Old Face" pitchFamily="18" charset="0"/>
              </a:rPr>
              <a:t>kostyméri</a:t>
            </a:r>
          </a:p>
          <a:p>
            <a:r>
              <a:rPr lang="sk-SK" b="1" dirty="0" smtClean="0">
                <a:latin typeface="Baskerville Old Face" pitchFamily="18" charset="0"/>
              </a:rPr>
              <a:t>kulisári</a:t>
            </a:r>
            <a:endParaRPr lang="sk-SK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latin typeface="Baskerville Old Face" pitchFamily="18" charset="0"/>
              </a:rPr>
              <a:t>Premiéra</a:t>
            </a:r>
            <a:r>
              <a:rPr lang="sk-SK" dirty="0" smtClean="0">
                <a:latin typeface="Baskerville Old Face" pitchFamily="18" charset="0"/>
              </a:rPr>
              <a:t> – prvé predstavenie</a:t>
            </a:r>
          </a:p>
          <a:p>
            <a:pPr>
              <a:buNone/>
            </a:pPr>
            <a:r>
              <a:rPr lang="sk-SK" b="1" dirty="0" smtClean="0">
                <a:latin typeface="Baskerville Old Face" pitchFamily="18" charset="0"/>
              </a:rPr>
              <a:t>Repríza</a:t>
            </a:r>
            <a:r>
              <a:rPr lang="sk-SK" dirty="0" smtClean="0">
                <a:latin typeface="Baskerville Old Face" pitchFamily="18" charset="0"/>
              </a:rPr>
              <a:t> – opakované predstavenie</a:t>
            </a:r>
          </a:p>
          <a:p>
            <a:pPr>
              <a:buNone/>
            </a:pPr>
            <a:r>
              <a:rPr lang="sk-SK" b="1" dirty="0" err="1" smtClean="0">
                <a:latin typeface="Baskerville Old Face" pitchFamily="18" charset="0"/>
              </a:rPr>
              <a:t>Derniéra</a:t>
            </a:r>
            <a:r>
              <a:rPr lang="sk-SK" dirty="0" smtClean="0">
                <a:latin typeface="Baskerville Old Face" pitchFamily="18" charset="0"/>
              </a:rPr>
              <a:t> – posledné predstavenie</a:t>
            </a:r>
          </a:p>
          <a:p>
            <a:pPr>
              <a:buNone/>
            </a:pPr>
            <a:endParaRPr lang="sk-SK" dirty="0" smtClean="0">
              <a:latin typeface="Baskerville Old Face" pitchFamily="18" charset="0"/>
            </a:endParaRPr>
          </a:p>
          <a:p>
            <a:pPr>
              <a:buNone/>
            </a:pPr>
            <a:endParaRPr lang="sk-SK" dirty="0" smtClean="0">
              <a:latin typeface="Baskerville Old Face" pitchFamily="18" charset="0"/>
            </a:endParaRPr>
          </a:p>
          <a:p>
            <a:pPr>
              <a:buNone/>
            </a:pPr>
            <a:endParaRPr lang="sk-SK" dirty="0">
              <a:latin typeface="Baskerville Old Face" pitchFamily="18" charset="0"/>
            </a:endParaRPr>
          </a:p>
          <a:p>
            <a:pPr>
              <a:buNone/>
            </a:pPr>
            <a:r>
              <a:rPr lang="sk-SK" b="1" dirty="0" smtClean="0">
                <a:latin typeface="Baskerville Old Face" pitchFamily="18" charset="0"/>
              </a:rPr>
              <a:t>Viktor </a:t>
            </a:r>
            <a:r>
              <a:rPr lang="sk-SK" b="1" dirty="0" err="1" smtClean="0">
                <a:latin typeface="Baskerville Old Face" pitchFamily="18" charset="0"/>
              </a:rPr>
              <a:t>Kubal</a:t>
            </a:r>
            <a:r>
              <a:rPr lang="sk-SK" b="1" dirty="0" smtClean="0">
                <a:latin typeface="Baskerville Old Face" pitchFamily="18" charset="0"/>
              </a:rPr>
              <a:t> </a:t>
            </a:r>
            <a:r>
              <a:rPr lang="sk-SK" dirty="0" smtClean="0">
                <a:latin typeface="Baskerville Old Face" pitchFamily="18" charset="0"/>
              </a:rPr>
              <a:t>– zakladateľ slovenského kresleného filmu, napr. </a:t>
            </a:r>
            <a:r>
              <a:rPr lang="sk-SK" b="1" dirty="0" smtClean="0">
                <a:latin typeface="Baskerville Old Face" pitchFamily="18" charset="0"/>
              </a:rPr>
              <a:t>Zbojník Jurko</a:t>
            </a:r>
          </a:p>
          <a:p>
            <a:pPr>
              <a:buNone/>
            </a:pP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Bábková hra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divadelná hra, ktorá sa hrá v divadle, televízii...pomocou bábok, napr. Krása Nevídaná</a:t>
            </a:r>
          </a:p>
          <a:p>
            <a:pPr>
              <a:buNone/>
            </a:pPr>
            <a:r>
              <a:rPr lang="sk-SK" b="1" dirty="0" smtClean="0">
                <a:latin typeface="Baskerville Old Face" pitchFamily="18" charset="0"/>
              </a:rPr>
              <a:t>Druhy bábok:</a:t>
            </a:r>
          </a:p>
          <a:p>
            <a:pPr>
              <a:buNone/>
            </a:pPr>
            <a:r>
              <a:rPr lang="sk-SK" dirty="0">
                <a:latin typeface="Baskerville Old Face" pitchFamily="18" charset="0"/>
              </a:rPr>
              <a:t>	</a:t>
            </a:r>
            <a:r>
              <a:rPr lang="sk-SK" dirty="0" smtClean="0">
                <a:latin typeface="Baskerville Old Face" pitchFamily="18" charset="0"/>
              </a:rPr>
              <a:t>			</a:t>
            </a:r>
            <a:r>
              <a:rPr lang="sk-SK" b="1" dirty="0" smtClean="0">
                <a:latin typeface="Baskerville Old Face" pitchFamily="18" charset="0"/>
              </a:rPr>
              <a:t>1. maňuška</a:t>
            </a:r>
            <a:r>
              <a:rPr lang="sk-SK" dirty="0" smtClean="0">
                <a:latin typeface="Baskerville Old Face" pitchFamily="18" charset="0"/>
              </a:rPr>
              <a:t> – ruka </a:t>
            </a:r>
          </a:p>
          <a:p>
            <a:pPr>
              <a:buNone/>
            </a:pPr>
            <a:r>
              <a:rPr lang="sk-SK" dirty="0">
                <a:latin typeface="Baskerville Old Face" pitchFamily="18" charset="0"/>
              </a:rPr>
              <a:t>	</a:t>
            </a:r>
            <a:r>
              <a:rPr lang="sk-SK" dirty="0" smtClean="0">
                <a:latin typeface="Baskerville Old Face" pitchFamily="18" charset="0"/>
              </a:rPr>
              <a:t>			</a:t>
            </a:r>
            <a:r>
              <a:rPr lang="sk-SK" b="1" dirty="0" smtClean="0">
                <a:latin typeface="Baskerville Old Face" pitchFamily="18" charset="0"/>
              </a:rPr>
              <a:t>2. marioneta </a:t>
            </a:r>
            <a:r>
              <a:rPr lang="sk-SK" dirty="0" smtClean="0">
                <a:latin typeface="Baskerville Old Face" pitchFamily="18" charset="0"/>
              </a:rPr>
              <a:t>– zhora </a:t>
            </a:r>
          </a:p>
          <a:p>
            <a:pPr>
              <a:buNone/>
            </a:pPr>
            <a:r>
              <a:rPr lang="sk-SK" dirty="0">
                <a:latin typeface="Baskerville Old Face" pitchFamily="18" charset="0"/>
              </a:rPr>
              <a:t>	</a:t>
            </a:r>
            <a:r>
              <a:rPr lang="sk-SK" dirty="0" smtClean="0">
                <a:latin typeface="Baskerville Old Face" pitchFamily="18" charset="0"/>
              </a:rPr>
              <a:t>			</a:t>
            </a:r>
            <a:r>
              <a:rPr lang="sk-SK" b="1" dirty="0" smtClean="0">
                <a:latin typeface="Baskerville Old Face" pitchFamily="18" charset="0"/>
              </a:rPr>
              <a:t>3. </a:t>
            </a:r>
            <a:r>
              <a:rPr lang="sk-SK" b="1" dirty="0" err="1" smtClean="0">
                <a:latin typeface="Baskerville Old Face" pitchFamily="18" charset="0"/>
              </a:rPr>
              <a:t>javajka</a:t>
            </a:r>
            <a:r>
              <a:rPr lang="sk-SK" b="1" dirty="0" smtClean="0">
                <a:latin typeface="Baskerville Old Face" pitchFamily="18" charset="0"/>
              </a:rPr>
              <a:t> </a:t>
            </a:r>
            <a:r>
              <a:rPr lang="sk-SK" dirty="0" smtClean="0">
                <a:latin typeface="Baskerville Old Face" pitchFamily="18" charset="0"/>
              </a:rPr>
              <a:t>– zdola + veľké bábky</a:t>
            </a:r>
          </a:p>
          <a:p>
            <a:pPr>
              <a:buNone/>
            </a:pPr>
            <a:r>
              <a:rPr lang="sk-SK" b="1" dirty="0" smtClean="0">
                <a:latin typeface="Baskerville Old Face" pitchFamily="18" charset="0"/>
              </a:rPr>
              <a:t>Známe bábkové divadlá </a:t>
            </a:r>
            <a:r>
              <a:rPr lang="sk-SK" dirty="0" smtClean="0">
                <a:latin typeface="Baskerville Old Face" pitchFamily="18" charset="0"/>
              </a:rPr>
              <a:t>– Bábkové divadlo Žilina, Bábkový súbor Ofina v Ružomberku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Povesť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000597"/>
            <a:ext cx="8229600" cy="485740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sk-SK" b="1" dirty="0" smtClean="0">
                <a:latin typeface="Baskerville Old Face" pitchFamily="18" charset="0"/>
              </a:rPr>
              <a:t>epický príbeh</a:t>
            </a:r>
            <a:r>
              <a:rPr lang="sk-SK" dirty="0" smtClean="0">
                <a:latin typeface="Baskerville Old Face" pitchFamily="18" charset="0"/>
              </a:rPr>
              <a:t>, ktorý </a:t>
            </a:r>
            <a:r>
              <a:rPr lang="sk-SK" b="1" dirty="0" smtClean="0">
                <a:latin typeface="Baskerville Old Face" pitchFamily="18" charset="0"/>
              </a:rPr>
              <a:t>má dej</a:t>
            </a:r>
            <a:r>
              <a:rPr lang="sk-SK" dirty="0" smtClean="0">
                <a:latin typeface="Baskerville Old Face" pitchFamily="18" charset="0"/>
              </a:rPr>
              <a:t>. </a:t>
            </a:r>
            <a:r>
              <a:rPr lang="sk-SK" b="1" dirty="0" smtClean="0">
                <a:latin typeface="Baskerville Old Face" pitchFamily="18" charset="0"/>
              </a:rPr>
              <a:t>Opiera sa o skutočnosť</a:t>
            </a:r>
            <a:r>
              <a:rPr lang="sk-SK" dirty="0" smtClean="0">
                <a:latin typeface="Baskerville Old Face" pitchFamily="18" charset="0"/>
              </a:rPr>
              <a:t>, ale </a:t>
            </a:r>
            <a:r>
              <a:rPr lang="sk-SK" b="1" dirty="0" smtClean="0">
                <a:latin typeface="Baskerville Old Face" pitchFamily="18" charset="0"/>
              </a:rPr>
              <a:t>vystupujú v nej vymyslené postavy, deje.</a:t>
            </a:r>
          </a:p>
          <a:p>
            <a:pPr>
              <a:buNone/>
            </a:pPr>
            <a:endParaRPr lang="sk-SK" dirty="0">
              <a:latin typeface="Baskerville Old Face" pitchFamily="18" charset="0"/>
            </a:endParaRPr>
          </a:p>
          <a:p>
            <a:pPr>
              <a:buNone/>
            </a:pPr>
            <a:r>
              <a:rPr lang="sk-SK" b="1" dirty="0" smtClean="0">
                <a:latin typeface="Baskerville Old Face" pitchFamily="18" charset="0"/>
              </a:rPr>
              <a:t>Delenie povestí podľa obsahu: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latin typeface="Baskerville Old Face" pitchFamily="18" charset="0"/>
              </a:rPr>
              <a:t>historické</a:t>
            </a:r>
            <a:r>
              <a:rPr lang="sk-SK" dirty="0" smtClean="0">
                <a:latin typeface="Baskerville Old Face" pitchFamily="18" charset="0"/>
              </a:rPr>
              <a:t> – významné osobnosti alebo udalosti z histórie, napr. Zakopaný meč pod </a:t>
            </a:r>
            <a:r>
              <a:rPr lang="sk-SK" dirty="0" err="1" smtClean="0">
                <a:latin typeface="Baskerville Old Face" pitchFamily="18" charset="0"/>
              </a:rPr>
              <a:t>Zoborom</a:t>
            </a:r>
            <a:r>
              <a:rPr lang="sk-SK" dirty="0" smtClean="0">
                <a:latin typeface="Baskerville Old Face" pitchFamily="18" charset="0"/>
              </a:rPr>
              <a:t> (Svätopluk);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latin typeface="Baskerville Old Face" pitchFamily="18" charset="0"/>
              </a:rPr>
              <a:t>miestne</a:t>
            </a:r>
            <a:r>
              <a:rPr lang="sk-SK" dirty="0" smtClean="0">
                <a:latin typeface="Baskerville Old Face" pitchFamily="18" charset="0"/>
              </a:rPr>
              <a:t> – o miestach, studniach, vrchoch, riekach, hradoch, napr. Detvan a Jánošíkov poklad (vrch </a:t>
            </a:r>
            <a:r>
              <a:rPr lang="sk-SK" dirty="0" err="1" smtClean="0">
                <a:latin typeface="Baskerville Old Face" pitchFamily="18" charset="0"/>
              </a:rPr>
              <a:t>Katruša</a:t>
            </a:r>
            <a:r>
              <a:rPr lang="sk-SK" dirty="0" smtClean="0">
                <a:latin typeface="Baskerville Old Face" pitchFamily="18" charset="0"/>
              </a:rPr>
              <a:t>);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latin typeface="Baskerville Old Face" pitchFamily="18" charset="0"/>
              </a:rPr>
              <a:t>heraldické</a:t>
            </a:r>
            <a:r>
              <a:rPr lang="sk-SK" dirty="0" smtClean="0">
                <a:latin typeface="Baskerville Old Face" pitchFamily="18" charset="0"/>
              </a:rPr>
              <a:t> – o erboch hradov, panovníkov, napr. Tri zlaté ruže (erb Rožňavy)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Delenie podľa autorstva: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b="1" dirty="0" smtClean="0">
                <a:latin typeface="Baskerville Old Face" pitchFamily="18" charset="0"/>
              </a:rPr>
              <a:t>ľudové</a:t>
            </a:r>
            <a:r>
              <a:rPr lang="sk-SK" dirty="0" smtClean="0">
                <a:latin typeface="Baskerville Old Face" pitchFamily="18" charset="0"/>
              </a:rPr>
              <a:t> – vymyslel ju ľud, šírila sa ústnym podaním z generácie na generáciu, autor ju len spísal (J. C. Hronský, E. </a:t>
            </a:r>
            <a:r>
              <a:rPr lang="sk-SK" dirty="0" err="1" smtClean="0">
                <a:latin typeface="Baskerville Old Face" pitchFamily="18" charset="0"/>
              </a:rPr>
              <a:t>Kurjaková</a:t>
            </a:r>
            <a:r>
              <a:rPr lang="sk-SK" dirty="0" smtClean="0">
                <a:latin typeface="Baskerville Old Face" pitchFamily="18" charset="0"/>
              </a:rPr>
              <a:t>, A. </a:t>
            </a:r>
            <a:r>
              <a:rPr lang="sk-SK" dirty="0" err="1" smtClean="0">
                <a:latin typeface="Baskerville Old Face" pitchFamily="18" charset="0"/>
              </a:rPr>
              <a:t>Habovštiak</a:t>
            </a:r>
            <a:r>
              <a:rPr lang="sk-SK" dirty="0" smtClean="0">
                <a:latin typeface="Baskerville Old Face" pitchFamily="18" charset="0"/>
              </a:rPr>
              <a:t>), napr. </a:t>
            </a:r>
            <a:r>
              <a:rPr lang="sk-SK" b="1" dirty="0" smtClean="0">
                <a:latin typeface="Baskerville Old Face" pitchFamily="18" charset="0"/>
              </a:rPr>
              <a:t>Matej kráľ a bača</a:t>
            </a:r>
            <a:r>
              <a:rPr lang="sk-SK" dirty="0" smtClean="0">
                <a:latin typeface="Baskerville Old Face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latin typeface="Baskerville Old Face" pitchFamily="18" charset="0"/>
              </a:rPr>
              <a:t>umelé (autorské) </a:t>
            </a:r>
            <a:r>
              <a:rPr lang="sk-SK" dirty="0" smtClean="0">
                <a:latin typeface="Baskerville Old Face" pitchFamily="18" charset="0"/>
              </a:rPr>
              <a:t>– vymyslel ju autor (M. </a:t>
            </a:r>
            <a:r>
              <a:rPr lang="sk-SK" dirty="0" err="1" smtClean="0">
                <a:latin typeface="Baskerville Old Face" pitchFamily="18" charset="0"/>
              </a:rPr>
              <a:t>Ďuríčková</a:t>
            </a:r>
            <a:r>
              <a:rPr lang="sk-SK" dirty="0" smtClean="0">
                <a:latin typeface="Baskerville Old Face" pitchFamily="18" charset="0"/>
              </a:rPr>
              <a:t>, J. Horák), napr. </a:t>
            </a:r>
            <a:r>
              <a:rPr lang="sk-SK" b="1" dirty="0" smtClean="0">
                <a:latin typeface="Baskerville Old Face" pitchFamily="18" charset="0"/>
              </a:rPr>
              <a:t>Detvan a Jánošíkov poklad, Kôň so zelenou hrivou</a:t>
            </a:r>
            <a:endParaRPr lang="sk-SK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Legenda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b="1" dirty="0" smtClean="0">
                <a:latin typeface="Baskerville Old Face" pitchFamily="18" charset="0"/>
              </a:rPr>
              <a:t>príbeh zo života svätých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pripomína povesť, len má náboženský charakter (povesť ho nemá)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najznámejšie legendy u nás:</a:t>
            </a:r>
          </a:p>
          <a:p>
            <a:pPr algn="ctr">
              <a:buNone/>
            </a:pPr>
            <a:r>
              <a:rPr lang="sk-SK" b="1" dirty="0" smtClean="0">
                <a:latin typeface="Baskerville Old Face" pitchFamily="18" charset="0"/>
              </a:rPr>
              <a:t>Moravsko-panónske legendy                             (Život Konštantína, Život Metoda)</a:t>
            </a:r>
          </a:p>
          <a:p>
            <a:pPr>
              <a:buNone/>
            </a:pPr>
            <a:r>
              <a:rPr lang="sk-SK" dirty="0" smtClean="0">
                <a:latin typeface="Baskerville Old Face" pitchFamily="18" charset="0"/>
              </a:rPr>
              <a:t>- napr. Legenda o sv. Jurajovi, </a:t>
            </a:r>
            <a:r>
              <a:rPr lang="sk-SK" dirty="0" err="1" smtClean="0">
                <a:latin typeface="Baskerville Old Face" pitchFamily="18" charset="0"/>
              </a:rPr>
              <a:t>Mataj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Próza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Tx/>
              <a:buChar char="-"/>
            </a:pPr>
            <a:r>
              <a:rPr lang="sk-SK" b="1" dirty="0" smtClean="0">
                <a:latin typeface="Baskerville Old Face" pitchFamily="18" charset="0"/>
              </a:rPr>
              <a:t>literárna forma</a:t>
            </a:r>
            <a:r>
              <a:rPr lang="sk-SK" dirty="0" smtClean="0">
                <a:latin typeface="Baskerville Old Face" pitchFamily="18" charset="0"/>
              </a:rPr>
              <a:t>, </a:t>
            </a:r>
            <a:r>
              <a:rPr lang="sk-SK" b="1" dirty="0" smtClean="0">
                <a:latin typeface="Baskerville Old Face" pitchFamily="18" charset="0"/>
              </a:rPr>
              <a:t>súvislý text </a:t>
            </a:r>
            <a:r>
              <a:rPr lang="sk-SK" dirty="0" smtClean="0">
                <a:latin typeface="Baskerville Old Face" pitchFamily="18" charset="0"/>
              </a:rPr>
              <a:t>písaný </a:t>
            </a:r>
            <a:r>
              <a:rPr lang="sk-SK" b="1" dirty="0" smtClean="0">
                <a:latin typeface="Baskerville Old Face" pitchFamily="18" charset="0"/>
              </a:rPr>
              <a:t>neviazanou rečou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hl. jednotkou je </a:t>
            </a:r>
            <a:r>
              <a:rPr lang="sk-SK" b="1" dirty="0" smtClean="0">
                <a:latin typeface="Baskerville Old Face" pitchFamily="18" charset="0"/>
              </a:rPr>
              <a:t>veta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autor: </a:t>
            </a:r>
            <a:r>
              <a:rPr lang="sk-SK" b="1" dirty="0" smtClean="0">
                <a:latin typeface="Baskerville Old Face" pitchFamily="18" charset="0"/>
              </a:rPr>
              <a:t>spisovateľ</a:t>
            </a:r>
          </a:p>
          <a:p>
            <a:pPr>
              <a:buNone/>
            </a:pPr>
            <a:endParaRPr lang="sk-SK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sk-SK" i="1" dirty="0" smtClean="0">
                <a:latin typeface="Baskerville Old Face" pitchFamily="18" charset="0"/>
              </a:rPr>
              <a:t>„Kde bolo, tam bolo, za siedmimi horami a siedmimi dolami, kde sa voda sypala a piesok lial, žil raz jeden kráľ, ktorý mal tri dcéry.” </a:t>
            </a:r>
          </a:p>
          <a:p>
            <a:pPr>
              <a:buNone/>
            </a:pPr>
            <a:endParaRPr lang="sk-SK" dirty="0">
              <a:latin typeface="Baskerville Old Face" pitchFamily="18" charset="0"/>
            </a:endParaRPr>
          </a:p>
          <a:p>
            <a:pPr>
              <a:buFontTx/>
              <a:buChar char="-"/>
            </a:pPr>
            <a:endParaRPr lang="sk-SK" dirty="0" smtClean="0">
              <a:latin typeface="Baskerville Old Face" pitchFamily="18" charset="0"/>
            </a:endParaRPr>
          </a:p>
          <a:p>
            <a:pPr>
              <a:buFontTx/>
              <a:buChar char="-"/>
            </a:pPr>
            <a:endParaRPr lang="sk-SK" dirty="0" smtClean="0">
              <a:latin typeface="Baskerville Old Face" pitchFamily="18" charset="0"/>
            </a:endParaRPr>
          </a:p>
          <a:p>
            <a:pPr>
              <a:buFontTx/>
              <a:buChar char="-"/>
            </a:pPr>
            <a:endParaRPr lang="sk-SK" dirty="0">
              <a:latin typeface="Baskerville Old Face" pitchFamily="18" charset="0"/>
            </a:endParaRPr>
          </a:p>
          <a:p>
            <a:pPr>
              <a:buFontTx/>
              <a:buChar char="-"/>
            </a:pP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Komiks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kreslený seriál vtipných alebo dobrodružných príbehov v časopise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obrázky dopĺňa text v bublinách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prvý komiks – v </a:t>
            </a:r>
            <a:r>
              <a:rPr lang="sk-SK" b="1" dirty="0" smtClean="0">
                <a:latin typeface="Baskerville Old Face" pitchFamily="18" charset="0"/>
              </a:rPr>
              <a:t>USA</a:t>
            </a:r>
          </a:p>
          <a:p>
            <a:pPr>
              <a:buNone/>
            </a:pPr>
            <a:r>
              <a:rPr lang="sk-SK" dirty="0">
                <a:latin typeface="Baskerville Old Face" pitchFamily="18" charset="0"/>
              </a:rPr>
              <a:t> </a:t>
            </a:r>
            <a:r>
              <a:rPr lang="sk-SK" dirty="0" smtClean="0">
                <a:latin typeface="Baskerville Old Face" pitchFamily="18" charset="0"/>
              </a:rPr>
              <a:t>                        - u nás: </a:t>
            </a:r>
            <a:r>
              <a:rPr lang="sk-SK" b="1" dirty="0" smtClean="0">
                <a:latin typeface="Baskerville Old Face" pitchFamily="18" charset="0"/>
              </a:rPr>
              <a:t>J. </a:t>
            </a:r>
            <a:r>
              <a:rPr lang="sk-SK" b="1" dirty="0" err="1" smtClean="0">
                <a:latin typeface="Baskerville Old Face" pitchFamily="18" charset="0"/>
              </a:rPr>
              <a:t>Schek</a:t>
            </a:r>
            <a:r>
              <a:rPr lang="sk-SK" b="1" dirty="0" smtClean="0">
                <a:latin typeface="Baskerville Old Face" pitchFamily="18" charset="0"/>
              </a:rPr>
              <a:t> (</a:t>
            </a:r>
            <a:r>
              <a:rPr lang="sk-SK" b="1" dirty="0" err="1" smtClean="0">
                <a:latin typeface="Baskerville Old Face" pitchFamily="18" charset="0"/>
              </a:rPr>
              <a:t>Jožinko</a:t>
            </a:r>
            <a:r>
              <a:rPr lang="sk-SK" b="1" dirty="0" smtClean="0">
                <a:latin typeface="Baskerville Old Face" pitchFamily="18" charset="0"/>
              </a:rPr>
              <a:t>, dieťa svojich rodičov)</a:t>
            </a:r>
            <a:endParaRPr lang="sk-SK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Encyklopédia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k-SK" b="1" dirty="0" smtClean="0">
                <a:latin typeface="Baskerville Old Face" pitchFamily="18" charset="0"/>
              </a:rPr>
              <a:t>náučné dielo</a:t>
            </a:r>
            <a:r>
              <a:rPr lang="sk-SK" dirty="0" smtClean="0">
                <a:latin typeface="Baskerville Old Face" pitchFamily="18" charset="0"/>
              </a:rPr>
              <a:t>, ktoré obsahuje </a:t>
            </a:r>
            <a:r>
              <a:rPr lang="sk-SK" b="1" dirty="0" smtClean="0">
                <a:latin typeface="Baskerville Old Face" pitchFamily="18" charset="0"/>
              </a:rPr>
              <a:t>veľa informácií z jedného alebo viacerých odborov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patrí k </a:t>
            </a:r>
            <a:r>
              <a:rPr lang="sk-SK" b="1" dirty="0" smtClean="0">
                <a:latin typeface="Baskerville Old Face" pitchFamily="18" charset="0"/>
              </a:rPr>
              <a:t>náučnej literatúre</a:t>
            </a:r>
            <a:r>
              <a:rPr lang="sk-SK" dirty="0" smtClean="0">
                <a:latin typeface="Baskerville Old Face" pitchFamily="18" charset="0"/>
              </a:rPr>
              <a:t>, používa </a:t>
            </a:r>
            <a:r>
              <a:rPr lang="sk-SK" b="1" dirty="0" smtClean="0">
                <a:latin typeface="Baskerville Old Face" pitchFamily="18" charset="0"/>
              </a:rPr>
              <a:t>odborné slová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napr. Encyklopédia vesmíru, Všeobecná encyklopédia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v </a:t>
            </a:r>
            <a:r>
              <a:rPr lang="sk-SK" b="1" dirty="0" smtClean="0">
                <a:latin typeface="Baskerville Old Face" pitchFamily="18" charset="0"/>
              </a:rPr>
              <a:t>registri </a:t>
            </a:r>
            <a:r>
              <a:rPr lang="sk-SK" dirty="0" smtClean="0">
                <a:latin typeface="Baskerville Old Face" pitchFamily="18" charset="0"/>
              </a:rPr>
              <a:t>(na konci E) sú usporiadané </a:t>
            </a:r>
            <a:r>
              <a:rPr lang="sk-SK" b="1" dirty="0" smtClean="0">
                <a:latin typeface="Baskerville Old Face" pitchFamily="18" charset="0"/>
              </a:rPr>
              <a:t>heslá</a:t>
            </a:r>
            <a:r>
              <a:rPr lang="sk-SK" dirty="0" smtClean="0">
                <a:latin typeface="Baskerville Old Face" pitchFamily="18" charset="0"/>
              </a:rPr>
              <a:t> (kľúčové slová) buď </a:t>
            </a:r>
            <a:r>
              <a:rPr lang="sk-SK" b="1" dirty="0" smtClean="0">
                <a:latin typeface="Baskerville Old Face" pitchFamily="18" charset="0"/>
              </a:rPr>
              <a:t>abecedne, chronologicky </a:t>
            </a:r>
            <a:r>
              <a:rPr lang="sk-SK" dirty="0" smtClean="0">
                <a:latin typeface="Baskerville Old Face" pitchFamily="18" charset="0"/>
              </a:rPr>
              <a:t>(časovo) alebo </a:t>
            </a:r>
            <a:r>
              <a:rPr lang="sk-SK" b="1" dirty="0" smtClean="0">
                <a:latin typeface="Baskerville Old Face" pitchFamily="18" charset="0"/>
              </a:rPr>
              <a:t>systematicky</a:t>
            </a:r>
            <a:r>
              <a:rPr lang="sk-SK" dirty="0" smtClean="0">
                <a:latin typeface="Baskerville Old Face" pitchFamily="18" charset="0"/>
              </a:rPr>
              <a:t> (témy, systém)</a:t>
            </a:r>
          </a:p>
          <a:p>
            <a:pPr>
              <a:buFontTx/>
              <a:buChar char="-"/>
            </a:pPr>
            <a:r>
              <a:rPr lang="sk-SK" b="1" dirty="0" err="1" smtClean="0">
                <a:latin typeface="Baskerville Old Face" pitchFamily="18" charset="0"/>
              </a:rPr>
              <a:t>Wikipédia</a:t>
            </a:r>
            <a:r>
              <a:rPr lang="sk-SK" dirty="0" smtClean="0">
                <a:latin typeface="Baskerville Old Face" pitchFamily="18" charset="0"/>
              </a:rPr>
              <a:t> – internetová encyklopédia v rôznych jazykoch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Poézia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b="1" dirty="0" smtClean="0">
                <a:latin typeface="Baskerville Old Face" pitchFamily="18" charset="0"/>
              </a:rPr>
              <a:t>literárna forma</a:t>
            </a:r>
            <a:r>
              <a:rPr lang="sk-SK" dirty="0" smtClean="0">
                <a:latin typeface="Baskerville Old Face" pitchFamily="18" charset="0"/>
              </a:rPr>
              <a:t>, je písaná </a:t>
            </a:r>
            <a:r>
              <a:rPr lang="sk-SK" b="1" dirty="0" smtClean="0">
                <a:latin typeface="Baskerville Old Face" pitchFamily="18" charset="0"/>
              </a:rPr>
              <a:t>viazanou rečou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hl. jednotkou je </a:t>
            </a:r>
            <a:r>
              <a:rPr lang="sk-SK" b="1" dirty="0" smtClean="0">
                <a:latin typeface="Baskerville Old Face" pitchFamily="18" charset="0"/>
              </a:rPr>
              <a:t>verš, strofa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autor: </a:t>
            </a:r>
            <a:r>
              <a:rPr lang="sk-SK" b="1" dirty="0" smtClean="0">
                <a:latin typeface="Baskerville Old Face" pitchFamily="18" charset="0"/>
              </a:rPr>
              <a:t>básnik</a:t>
            </a:r>
          </a:p>
          <a:p>
            <a:pPr>
              <a:buFontTx/>
              <a:buChar char="-"/>
            </a:pPr>
            <a:endParaRPr lang="sk-SK" b="1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sk-SK" i="1" dirty="0" smtClean="0">
                <a:latin typeface="Baskerville Old Face" pitchFamily="18" charset="0"/>
              </a:rPr>
              <a:t>Napíšem ti básničku,</a:t>
            </a:r>
            <a:br>
              <a:rPr lang="sk-SK" i="1" dirty="0" smtClean="0">
                <a:latin typeface="Baskerville Old Face" pitchFamily="18" charset="0"/>
              </a:rPr>
            </a:br>
            <a:r>
              <a:rPr lang="sk-SK" i="1" dirty="0" smtClean="0">
                <a:latin typeface="Baskerville Old Face" pitchFamily="18" charset="0"/>
              </a:rPr>
              <a:t>pohladím ňou dušičku,</a:t>
            </a:r>
            <a:br>
              <a:rPr lang="sk-SK" i="1" dirty="0" smtClean="0">
                <a:latin typeface="Baskerville Old Face" pitchFamily="18" charset="0"/>
              </a:rPr>
            </a:br>
            <a:r>
              <a:rPr lang="sk-SK" i="1" dirty="0" smtClean="0">
                <a:latin typeface="Baskerville Old Face" pitchFamily="18" charset="0"/>
              </a:rPr>
              <a:t>poteším snáď trošičku,</a:t>
            </a:r>
            <a:br>
              <a:rPr lang="sk-SK" i="1" dirty="0" smtClean="0">
                <a:latin typeface="Baskerville Old Face" pitchFamily="18" charset="0"/>
              </a:rPr>
            </a:br>
            <a:r>
              <a:rPr lang="sk-SK" i="1" dirty="0" smtClean="0">
                <a:latin typeface="Baskerville Old Face" pitchFamily="18" charset="0"/>
              </a:rPr>
              <a:t>      mám to predsa v malíčku.</a:t>
            </a:r>
            <a:endParaRPr lang="sk-SK" b="1" i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Personifikácia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zosobnenie</a:t>
            </a:r>
          </a:p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pripisovanie ľudských vlastností zvieratám, veciam...</a:t>
            </a:r>
          </a:p>
          <a:p>
            <a:pPr>
              <a:buNone/>
            </a:pPr>
            <a:endParaRPr lang="sk-SK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sk-SK" dirty="0" smtClean="0">
                <a:latin typeface="Baskerville Old Face" pitchFamily="18" charset="0"/>
              </a:rPr>
              <a:t>Pes maľuje dúhu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Zdrobnenina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latin typeface="Baskerville Old Face" pitchFamily="18" charset="0"/>
              </a:rPr>
              <a:t>zjemňuje význam slova</a:t>
            </a:r>
          </a:p>
          <a:p>
            <a:pPr>
              <a:buFontTx/>
              <a:buChar char="-"/>
            </a:pPr>
            <a:endParaRPr lang="sk-SK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sk-SK" dirty="0" smtClean="0">
                <a:latin typeface="Baskerville Old Face" pitchFamily="18" charset="0"/>
              </a:rPr>
              <a:t>psíček, mamička, hviezdička</a:t>
            </a:r>
            <a:endParaRPr lang="sk-SK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Pieseň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sk-SK" b="1" dirty="0" smtClean="0">
                <a:latin typeface="Baskerville Old Face" pitchFamily="18" charset="0"/>
              </a:rPr>
              <a:t>báseň určená na spievanie</a:t>
            </a:r>
          </a:p>
          <a:p>
            <a:pPr>
              <a:buFontTx/>
              <a:buChar char="-"/>
            </a:pPr>
            <a:r>
              <a:rPr lang="sk-SK" b="1" dirty="0" smtClean="0">
                <a:latin typeface="Baskerville Old Face" pitchFamily="18" charset="0"/>
              </a:rPr>
              <a:t>obsahuje text a melódiu</a:t>
            </a:r>
          </a:p>
          <a:p>
            <a:pPr>
              <a:buNone/>
            </a:pPr>
            <a:r>
              <a:rPr lang="sk-SK" b="1" dirty="0" smtClean="0">
                <a:latin typeface="Baskerville Old Face" pitchFamily="18" charset="0"/>
              </a:rPr>
              <a:t>Delenie podľa autorstva:</a:t>
            </a:r>
          </a:p>
          <a:p>
            <a:pPr>
              <a:buNone/>
            </a:pPr>
            <a:r>
              <a:rPr lang="sk-SK" b="1" dirty="0">
                <a:latin typeface="Baskerville Old Face" pitchFamily="18" charset="0"/>
              </a:rPr>
              <a:t>	</a:t>
            </a:r>
            <a:r>
              <a:rPr lang="sk-SK" b="1" dirty="0" smtClean="0">
                <a:latin typeface="Baskerville Old Face" pitchFamily="18" charset="0"/>
              </a:rPr>
              <a:t>			1. ľudová – autor: ľud, šíri sa ústnym podaním z generácie na generáciu, napr. Horela lipka;</a:t>
            </a:r>
          </a:p>
          <a:p>
            <a:pPr>
              <a:buNone/>
            </a:pPr>
            <a:r>
              <a:rPr lang="sk-SK" b="1" dirty="0">
                <a:latin typeface="Baskerville Old Face" pitchFamily="18" charset="0"/>
              </a:rPr>
              <a:t>	</a:t>
            </a:r>
            <a:r>
              <a:rPr lang="sk-SK" b="1" dirty="0" smtClean="0">
                <a:latin typeface="Baskerville Old Face" pitchFamily="18" charset="0"/>
              </a:rPr>
              <a:t>			2. umelá – vytvoril ju autor (hud. skladateľ, spevák, textár), napr. Žijeme len raz;</a:t>
            </a:r>
          </a:p>
          <a:p>
            <a:pPr>
              <a:buNone/>
            </a:pPr>
            <a:r>
              <a:rPr lang="sk-SK" b="1" dirty="0">
                <a:latin typeface="Baskerville Old Face" pitchFamily="18" charset="0"/>
              </a:rPr>
              <a:t>	</a:t>
            </a:r>
            <a:r>
              <a:rPr lang="sk-SK" b="1" dirty="0" smtClean="0">
                <a:latin typeface="Baskerville Old Face" pitchFamily="18" charset="0"/>
              </a:rPr>
              <a:t>			3. zľudovená – vytvoril ju hud. skladateľ, ale ľud si ju veľmi obľúbil, prijal ju za svoju, napr. Keby som bol vtáčkom</a:t>
            </a:r>
            <a:endParaRPr lang="sk-SK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askerville Old Face" pitchFamily="18" charset="0"/>
              </a:rPr>
              <a:t>Delenie podľa obsahu</a:t>
            </a:r>
            <a:endParaRPr lang="sk-SK" b="1" dirty="0"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>
                <a:latin typeface="Baskerville Old Face" pitchFamily="18" charset="0"/>
              </a:rPr>
              <a:t>pracovné </a:t>
            </a:r>
            <a:r>
              <a:rPr lang="sk-SK" dirty="0" smtClean="0">
                <a:latin typeface="Baskerville Old Face" pitchFamily="18" charset="0"/>
              </a:rPr>
              <a:t>– trávnice (Ej, slniečko horúce), pastierske (Páslo dievča pávy), valašské (Po valasky od zeme), banícke (Vstávaj hore, </a:t>
            </a:r>
            <a:r>
              <a:rPr lang="sk-SK" dirty="0" err="1" smtClean="0">
                <a:latin typeface="Baskerville Old Face" pitchFamily="18" charset="0"/>
              </a:rPr>
              <a:t>Hanzo</a:t>
            </a:r>
            <a:r>
              <a:rPr lang="sk-SK" dirty="0" smtClean="0">
                <a:latin typeface="Baskerville Old Face" pitchFamily="18" charset="0"/>
              </a:rPr>
              <a:t>!);</a:t>
            </a:r>
          </a:p>
          <a:p>
            <a:r>
              <a:rPr lang="sk-SK" b="1" dirty="0" smtClean="0">
                <a:latin typeface="Baskerville Old Face" pitchFamily="18" charset="0"/>
              </a:rPr>
              <a:t>ľúbostné </a:t>
            </a:r>
            <a:r>
              <a:rPr lang="sk-SK" dirty="0" smtClean="0">
                <a:latin typeface="Baskerville Old Face" pitchFamily="18" charset="0"/>
              </a:rPr>
              <a:t>– Červené jabĺčko;</a:t>
            </a:r>
          </a:p>
          <a:p>
            <a:r>
              <a:rPr lang="sk-SK" b="1" dirty="0" smtClean="0">
                <a:latin typeface="Baskerville Old Face" pitchFamily="18" charset="0"/>
              </a:rPr>
              <a:t>vojenské – </a:t>
            </a:r>
            <a:r>
              <a:rPr lang="sk-SK" dirty="0" smtClean="0">
                <a:latin typeface="Baskerville Old Face" pitchFamily="18" charset="0"/>
              </a:rPr>
              <a:t>Čie sú to kone, koníčky kone;</a:t>
            </a:r>
          </a:p>
          <a:p>
            <a:r>
              <a:rPr lang="sk-SK" b="1" dirty="0" smtClean="0">
                <a:latin typeface="Baskerville Old Face" pitchFamily="18" charset="0"/>
              </a:rPr>
              <a:t>regrútske – </a:t>
            </a:r>
            <a:r>
              <a:rPr lang="sk-SK" dirty="0" smtClean="0">
                <a:latin typeface="Baskerville Old Face" pitchFamily="18" charset="0"/>
              </a:rPr>
              <a:t>Slovenské mamičky;</a:t>
            </a:r>
          </a:p>
          <a:p>
            <a:r>
              <a:rPr lang="sk-SK" b="1" dirty="0" smtClean="0">
                <a:latin typeface="Baskerville Old Face" pitchFamily="18" charset="0"/>
              </a:rPr>
              <a:t>zbojnícke – </a:t>
            </a:r>
            <a:r>
              <a:rPr lang="sk-SK" dirty="0" smtClean="0">
                <a:latin typeface="Baskerville Old Face" pitchFamily="18" charset="0"/>
              </a:rPr>
              <a:t>Tri dni ma naháňali</a:t>
            </a:r>
            <a:r>
              <a:rPr lang="sk-SK" b="1" dirty="0" smtClean="0">
                <a:latin typeface="Baskerville Old Face" pitchFamily="18" charset="0"/>
              </a:rPr>
              <a:t>;</a:t>
            </a:r>
          </a:p>
          <a:p>
            <a:r>
              <a:rPr lang="sk-SK" b="1" dirty="0" smtClean="0">
                <a:latin typeface="Baskerville Old Face" pitchFamily="18" charset="0"/>
              </a:rPr>
              <a:t>obradové – </a:t>
            </a:r>
            <a:r>
              <a:rPr lang="sk-SK" dirty="0" smtClean="0">
                <a:latin typeface="Baskerville Old Face" pitchFamily="18" charset="0"/>
              </a:rPr>
              <a:t>Fašiangy, Turíce;</a:t>
            </a:r>
          </a:p>
          <a:p>
            <a:r>
              <a:rPr lang="sk-SK" b="1" dirty="0" smtClean="0">
                <a:latin typeface="Baskerville Old Face" pitchFamily="18" charset="0"/>
              </a:rPr>
              <a:t>uspávanky – </a:t>
            </a:r>
            <a:r>
              <a:rPr lang="sk-SK" dirty="0" smtClean="0">
                <a:latin typeface="Baskerville Old Face" pitchFamily="18" charset="0"/>
              </a:rPr>
              <a:t>Čierne oči choďte spať</a:t>
            </a:r>
            <a:endParaRPr lang="sk-SK" b="1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Zberatelia ľudových piesní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Baskerville Old Face" pitchFamily="18" charset="0"/>
              </a:rPr>
              <a:t>Ján Kollár 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– 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Národnie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 spievanky</a:t>
            </a:r>
          </a:p>
          <a:p>
            <a:endParaRPr lang="sk-SK" dirty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sk-SK" b="1" dirty="0" smtClean="0">
                <a:solidFill>
                  <a:schemeClr val="bg1"/>
                </a:solidFill>
                <a:latin typeface="Baskerville Old Face" pitchFamily="18" charset="0"/>
              </a:rPr>
              <a:t>Andrej </a:t>
            </a:r>
            <a:r>
              <a:rPr lang="sk-SK" b="1" dirty="0" err="1" smtClean="0">
                <a:solidFill>
                  <a:schemeClr val="bg1"/>
                </a:solidFill>
                <a:latin typeface="Baskerville Old Face" pitchFamily="18" charset="0"/>
              </a:rPr>
              <a:t>Halaša</a:t>
            </a:r>
            <a:r>
              <a:rPr lang="sk-SK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– DK </a:t>
            </a:r>
            <a:endParaRPr lang="sk-SK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Rozprávka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k-SK" b="1" dirty="0" smtClean="0">
                <a:solidFill>
                  <a:schemeClr val="bg1"/>
                </a:solidFill>
                <a:latin typeface="Baskerville Old Face" pitchFamily="18" charset="0"/>
              </a:rPr>
              <a:t>vymyslený príbeh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, ktorý rozpráva rozprávač</a:t>
            </a:r>
          </a:p>
          <a:p>
            <a:pPr>
              <a:buFontTx/>
              <a:buChar char="-"/>
            </a:pPr>
            <a:endParaRPr lang="sk-SK" dirty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sk-SK" b="1" dirty="0" smtClean="0">
                <a:solidFill>
                  <a:schemeClr val="bg1"/>
                </a:solidFill>
                <a:latin typeface="Baskerville Old Face" pitchFamily="18" charset="0"/>
              </a:rPr>
              <a:t>Znaky rozprávky: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Baskerville Old Face" pitchFamily="18" charset="0"/>
              </a:rPr>
              <a:t>	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	dobro           so zlom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Baskerville Old Face" pitchFamily="18" charset="0"/>
              </a:rPr>
              <a:t>	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	dobro zvíťazí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Baskerville Old Face" pitchFamily="18" charset="0"/>
              </a:rPr>
              <a:t>	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	magické čísla – 3, 12...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Baskerville Old Face" pitchFamily="18" charset="0"/>
              </a:rPr>
              <a:t>	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	gradácia – stupňovanie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Baskerville Old Face" pitchFamily="18" charset="0"/>
              </a:rPr>
              <a:t>	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	</a:t>
            </a:r>
            <a:r>
              <a:rPr lang="sk-SK" dirty="0" err="1" smtClean="0">
                <a:solidFill>
                  <a:schemeClr val="bg1"/>
                </a:solidFill>
                <a:latin typeface="Baskerville Old Face" pitchFamily="18" charset="0"/>
              </a:rPr>
              <a:t>fantast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. postavy a deje</a:t>
            </a:r>
          </a:p>
          <a:p>
            <a:pPr>
              <a:buNone/>
            </a:pPr>
            <a:r>
              <a:rPr lang="sk-SK" dirty="0">
                <a:solidFill>
                  <a:schemeClr val="bg1"/>
                </a:solidFill>
                <a:latin typeface="Baskerville Old Face" pitchFamily="18" charset="0"/>
              </a:rPr>
              <a:t>	</a:t>
            </a:r>
            <a:r>
              <a:rPr lang="sk-SK" dirty="0" smtClean="0">
                <a:solidFill>
                  <a:schemeClr val="bg1"/>
                </a:solidFill>
                <a:latin typeface="Baskerville Old Face" pitchFamily="18" charset="0"/>
              </a:rPr>
              <a:t>	čarovné predmety</a:t>
            </a:r>
            <a:endParaRPr lang="sk-SK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026" name="Picture 2" descr="http://fcdn.valka.cz/files/thumbs/t_delostreleck__6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780928"/>
            <a:ext cx="955742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742</Words>
  <Application>Microsoft Office PowerPoint</Application>
  <PresentationFormat>Prezentácia na obrazovke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Celoročné opakovanie   z literatúry</vt:lpstr>
      <vt:lpstr>Próza</vt:lpstr>
      <vt:lpstr>Poézia</vt:lpstr>
      <vt:lpstr>Personifikácia</vt:lpstr>
      <vt:lpstr>Zdrobnenina</vt:lpstr>
      <vt:lpstr>Pieseň</vt:lpstr>
      <vt:lpstr>Delenie podľa obsahu</vt:lpstr>
      <vt:lpstr>Zberatelia ľudových piesní</vt:lpstr>
      <vt:lpstr>Rozprávka</vt:lpstr>
      <vt:lpstr>Rozprávky podľa autorstva:</vt:lpstr>
      <vt:lpstr>Príklady na druhy rozprávok:</vt:lpstr>
      <vt:lpstr>Najznámejší rozprávkari</vt:lpstr>
      <vt:lpstr>Televízna rozprávka</vt:lpstr>
      <vt:lpstr>Tvorcovia divad. rozprávky</vt:lpstr>
      <vt:lpstr>Snímka 15</vt:lpstr>
      <vt:lpstr>Bábková hra</vt:lpstr>
      <vt:lpstr>Povesť</vt:lpstr>
      <vt:lpstr>Delenie podľa autorstva:</vt:lpstr>
      <vt:lpstr>Legenda</vt:lpstr>
      <vt:lpstr>Komiks</vt:lpstr>
      <vt:lpstr>Encyklopédia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Celoročné opakovanie   z literatúry</dc:title>
  <dc:creator>Home</dc:creator>
  <cp:lastModifiedBy>Home</cp:lastModifiedBy>
  <cp:revision>40</cp:revision>
  <dcterms:created xsi:type="dcterms:W3CDTF">2013-06-05T16:41:05Z</dcterms:created>
  <dcterms:modified xsi:type="dcterms:W3CDTF">2013-06-05T19:15:39Z</dcterms:modified>
</cp:coreProperties>
</file>