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0B29A-4259-4A0C-AF1E-DA87461716C3}" type="datetimeFigureOut">
              <a:rPr lang="sk-SK" smtClean="0"/>
              <a:t>25.9.2016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04A66-956F-493F-8970-4804C3F765AB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04A66-956F-493F-8970-4804C3F765AB}" type="slidenum">
              <a:rPr lang="sk-SK" smtClean="0"/>
              <a:t>3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04A66-956F-493F-8970-4804C3F765AB}" type="slidenum">
              <a:rPr lang="sk-SK" smtClean="0"/>
              <a:t>4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04A66-956F-493F-8970-4804C3F765AB}" type="slidenum">
              <a:rPr lang="sk-SK" smtClean="0"/>
              <a:t>5</a:t>
            </a:fld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04A66-956F-493F-8970-4804C3F765AB}" type="slidenum">
              <a:rPr lang="sk-SK" smtClean="0"/>
              <a:t>6</a:t>
            </a:fld>
            <a:endParaRPr 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04A66-956F-493F-8970-4804C3F765AB}" type="slidenum">
              <a:rPr lang="sk-SK" smtClean="0"/>
              <a:t>7</a:t>
            </a:fld>
            <a:endParaRPr 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04A66-956F-493F-8970-4804C3F765AB}" type="slidenum">
              <a:rPr lang="sk-SK" smtClean="0"/>
              <a:t>8</a:t>
            </a:fld>
            <a:endParaRPr lang="sk-S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04A66-956F-493F-8970-4804C3F765AB}" type="slidenum">
              <a:rPr lang="sk-SK" smtClean="0"/>
              <a:t>9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ACBC-FC3F-43CB-A266-81023F773861}" type="datetimeFigureOut">
              <a:rPr lang="sk-SK" smtClean="0"/>
              <a:pPr/>
              <a:t>25.9.2016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25A-3D3D-4DAA-BEBF-5CB9F4F1136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ACBC-FC3F-43CB-A266-81023F773861}" type="datetimeFigureOut">
              <a:rPr lang="sk-SK" smtClean="0"/>
              <a:pPr/>
              <a:t>25.9.2016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25A-3D3D-4DAA-BEBF-5CB9F4F1136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ACBC-FC3F-43CB-A266-81023F773861}" type="datetimeFigureOut">
              <a:rPr lang="sk-SK" smtClean="0"/>
              <a:pPr/>
              <a:t>25.9.2016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25A-3D3D-4DAA-BEBF-5CB9F4F1136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ACBC-FC3F-43CB-A266-81023F773861}" type="datetimeFigureOut">
              <a:rPr lang="sk-SK" smtClean="0"/>
              <a:pPr/>
              <a:t>25.9.2016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25A-3D3D-4DAA-BEBF-5CB9F4F1136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ACBC-FC3F-43CB-A266-81023F773861}" type="datetimeFigureOut">
              <a:rPr lang="sk-SK" smtClean="0"/>
              <a:pPr/>
              <a:t>25.9.2016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25A-3D3D-4DAA-BEBF-5CB9F4F1136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ACBC-FC3F-43CB-A266-81023F773861}" type="datetimeFigureOut">
              <a:rPr lang="sk-SK" smtClean="0"/>
              <a:pPr/>
              <a:t>25.9.2016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25A-3D3D-4DAA-BEBF-5CB9F4F1136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ACBC-FC3F-43CB-A266-81023F773861}" type="datetimeFigureOut">
              <a:rPr lang="sk-SK" smtClean="0"/>
              <a:pPr/>
              <a:t>25.9.2016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25A-3D3D-4DAA-BEBF-5CB9F4F1136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ACBC-FC3F-43CB-A266-81023F773861}" type="datetimeFigureOut">
              <a:rPr lang="sk-SK" smtClean="0"/>
              <a:pPr/>
              <a:t>25.9.2016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25A-3D3D-4DAA-BEBF-5CB9F4F1136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ACBC-FC3F-43CB-A266-81023F773861}" type="datetimeFigureOut">
              <a:rPr lang="sk-SK" smtClean="0"/>
              <a:pPr/>
              <a:t>25.9.2016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25A-3D3D-4DAA-BEBF-5CB9F4F1136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ACBC-FC3F-43CB-A266-81023F773861}" type="datetimeFigureOut">
              <a:rPr lang="sk-SK" smtClean="0"/>
              <a:pPr/>
              <a:t>25.9.2016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25A-3D3D-4DAA-BEBF-5CB9F4F1136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ACBC-FC3F-43CB-A266-81023F773861}" type="datetimeFigureOut">
              <a:rPr lang="sk-SK" smtClean="0"/>
              <a:pPr/>
              <a:t>25.9.2016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25A-3D3D-4DAA-BEBF-5CB9F4F1136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CACBC-FC3F-43CB-A266-81023F773861}" type="datetimeFigureOut">
              <a:rPr lang="sk-SK" smtClean="0"/>
              <a:pPr/>
              <a:t>25.9.2016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0B25A-3D3D-4DAA-BEBF-5CB9F4F1136E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 rot="411688">
            <a:off x="1492149" y="2591873"/>
            <a:ext cx="7772400" cy="1470025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11500" b="1" i="1" dirty="0" smtClean="0">
                <a:ln w="11430">
                  <a:solidFill>
                    <a:sysClr val="windowText" lastClr="000000"/>
                  </a:solidFill>
                </a:ln>
                <a:gradFill flip="none" rotWithShape="1">
                  <a:gsLst>
                    <a:gs pos="23000">
                      <a:srgbClr val="C00000"/>
                    </a:gs>
                    <a:gs pos="13000">
                      <a:srgbClr val="F8B049"/>
                    </a:gs>
                    <a:gs pos="21001">
                      <a:srgbClr val="F8B049"/>
                    </a:gs>
                    <a:gs pos="63000">
                      <a:srgbClr val="FEE7F2"/>
                    </a:gs>
                    <a:gs pos="67000">
                      <a:srgbClr val="F952A0"/>
                    </a:gs>
                    <a:gs pos="69000">
                      <a:srgbClr val="C50849"/>
                    </a:gs>
                    <a:gs pos="82001">
                      <a:srgbClr val="B43E85"/>
                    </a:gs>
                    <a:gs pos="100000">
                      <a:srgbClr val="F8B049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Ľ</a:t>
            </a:r>
            <a:r>
              <a:rPr lang="sk-SK" sz="11500" b="1" dirty="0" smtClean="0">
                <a:ln w="11430">
                  <a:solidFill>
                    <a:sysClr val="windowText" lastClr="000000"/>
                  </a:solidFill>
                </a:ln>
                <a:gradFill flip="none" rotWithShape="1">
                  <a:gsLst>
                    <a:gs pos="23000">
                      <a:srgbClr val="C00000"/>
                    </a:gs>
                    <a:gs pos="13000">
                      <a:srgbClr val="F8B049"/>
                    </a:gs>
                    <a:gs pos="21001">
                      <a:srgbClr val="F8B049"/>
                    </a:gs>
                    <a:gs pos="63000">
                      <a:srgbClr val="FEE7F2"/>
                    </a:gs>
                    <a:gs pos="67000">
                      <a:srgbClr val="F952A0"/>
                    </a:gs>
                    <a:gs pos="69000">
                      <a:srgbClr val="C50849"/>
                    </a:gs>
                    <a:gs pos="82001">
                      <a:srgbClr val="B43E85"/>
                    </a:gs>
                    <a:gs pos="100000">
                      <a:srgbClr val="F8B049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udové piesne</a:t>
            </a:r>
            <a:endParaRPr lang="sk-SK" sz="11500" b="1" dirty="0">
              <a:ln w="11430">
                <a:solidFill>
                  <a:sysClr val="windowText" lastClr="000000"/>
                </a:solidFill>
              </a:ln>
              <a:gradFill flip="none" rotWithShape="1">
                <a:gsLst>
                  <a:gs pos="23000">
                    <a:srgbClr val="C00000"/>
                  </a:gs>
                  <a:gs pos="13000">
                    <a:srgbClr val="F8B049"/>
                  </a:gs>
                  <a:gs pos="21001">
                    <a:srgbClr val="F8B049"/>
                  </a:gs>
                  <a:gs pos="63000">
                    <a:srgbClr val="FEE7F2"/>
                  </a:gs>
                  <a:gs pos="67000">
                    <a:srgbClr val="F952A0"/>
                  </a:gs>
                  <a:gs pos="69000">
                    <a:srgbClr val="C50849"/>
                  </a:gs>
                  <a:gs pos="82001">
                    <a:srgbClr val="B43E85"/>
                  </a:gs>
                  <a:gs pos="100000">
                    <a:srgbClr val="F8B049"/>
                  </a:gs>
                </a:gsLst>
                <a:path path="circle">
                  <a:fillToRect l="100000" t="100000"/>
                </a:path>
                <a:tileRect r="-100000" b="-1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rush Script MT" pitchFamily="66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6012160" y="6165304"/>
            <a:ext cx="3021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>
                <a:latin typeface="Andalus" pitchFamily="18" charset="-78"/>
                <a:cs typeface="Andalus" pitchFamily="18" charset="-78"/>
              </a:rPr>
              <a:t>Mgr. Natália </a:t>
            </a:r>
            <a:r>
              <a:rPr lang="sk-SK" b="1" dirty="0" err="1" smtClean="0">
                <a:latin typeface="Andalus" pitchFamily="18" charset="-78"/>
                <a:cs typeface="Andalus" pitchFamily="18" charset="-78"/>
              </a:rPr>
              <a:t>Gyepesová</a:t>
            </a:r>
            <a:endParaRPr lang="sk-SK" b="1" dirty="0" smtClean="0">
              <a:latin typeface="Andalus" pitchFamily="18" charset="-78"/>
              <a:cs typeface="Andalus" pitchFamily="18" charset="-78"/>
            </a:endParaRPr>
          </a:p>
          <a:p>
            <a:r>
              <a:rPr lang="sk-SK" b="1" dirty="0" err="1" smtClean="0">
                <a:latin typeface="Andalus" pitchFamily="18" charset="-78"/>
                <a:cs typeface="Andalus" pitchFamily="18" charset="-78"/>
              </a:rPr>
              <a:t>Zš</a:t>
            </a:r>
            <a:r>
              <a:rPr lang="sk-SK" b="1" dirty="0" smtClean="0">
                <a:latin typeface="Andalus" pitchFamily="18" charset="-78"/>
                <a:cs typeface="Andalus" pitchFamily="18" charset="-78"/>
              </a:rPr>
              <a:t> s </a:t>
            </a:r>
            <a:r>
              <a:rPr lang="sk-SK" b="1" dirty="0" err="1" smtClean="0">
                <a:latin typeface="Andalus" pitchFamily="18" charset="-78"/>
                <a:cs typeface="Andalus" pitchFamily="18" charset="-78"/>
              </a:rPr>
              <a:t>Mš</a:t>
            </a:r>
            <a:r>
              <a:rPr lang="sk-SK" b="1" dirty="0" smtClean="0">
                <a:latin typeface="Andalus" pitchFamily="18" charset="-78"/>
                <a:cs typeface="Andalus" pitchFamily="18" charset="-78"/>
              </a:rPr>
              <a:t> Gogoľova, Topoľčany</a:t>
            </a:r>
            <a:endParaRPr lang="sk-SK" b="1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9600" b="1" i="1" dirty="0" smtClean="0">
                <a:ln w="11430">
                  <a:solidFill>
                    <a:sysClr val="windowText" lastClr="000000"/>
                  </a:solidFill>
                </a:ln>
                <a:gradFill flip="none" rotWithShape="1">
                  <a:gsLst>
                    <a:gs pos="23000">
                      <a:srgbClr val="C00000"/>
                    </a:gs>
                    <a:gs pos="13000">
                      <a:srgbClr val="F8B049"/>
                    </a:gs>
                    <a:gs pos="21001">
                      <a:srgbClr val="F8B049"/>
                    </a:gs>
                    <a:gs pos="63000">
                      <a:srgbClr val="FEE7F2"/>
                    </a:gs>
                    <a:gs pos="67000">
                      <a:srgbClr val="F952A0"/>
                    </a:gs>
                    <a:gs pos="69000">
                      <a:srgbClr val="C50849"/>
                    </a:gs>
                    <a:gs pos="82001">
                      <a:srgbClr val="B43E85"/>
                    </a:gs>
                    <a:gs pos="100000">
                      <a:srgbClr val="F8B049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Piese</a:t>
            </a:r>
            <a:r>
              <a:rPr lang="sk-SK" sz="8000" b="1" i="1" dirty="0" smtClean="0">
                <a:ln w="11430">
                  <a:solidFill>
                    <a:sysClr val="windowText" lastClr="000000"/>
                  </a:solidFill>
                </a:ln>
                <a:gradFill flip="none" rotWithShape="1">
                  <a:gsLst>
                    <a:gs pos="23000">
                      <a:srgbClr val="C00000"/>
                    </a:gs>
                    <a:gs pos="13000">
                      <a:srgbClr val="F8B049"/>
                    </a:gs>
                    <a:gs pos="21001">
                      <a:srgbClr val="F8B049"/>
                    </a:gs>
                    <a:gs pos="63000">
                      <a:srgbClr val="FEE7F2"/>
                    </a:gs>
                    <a:gs pos="67000">
                      <a:srgbClr val="F952A0"/>
                    </a:gs>
                    <a:gs pos="69000">
                      <a:srgbClr val="C50849"/>
                    </a:gs>
                    <a:gs pos="82001">
                      <a:srgbClr val="B43E85"/>
                    </a:gs>
                    <a:gs pos="100000">
                      <a:srgbClr val="F8B049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ň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3096"/>
          </a:xfrm>
          <a:solidFill>
            <a:schemeClr val="bg1">
              <a:alpha val="58000"/>
            </a:schemeClr>
          </a:solidFill>
        </p:spPr>
        <p:txBody>
          <a:bodyPr/>
          <a:lstStyle/>
          <a:p>
            <a:r>
              <a:rPr lang="sk-SK" b="1" dirty="0" smtClean="0">
                <a:ln w="1905">
                  <a:solidFill>
                    <a:srgbClr val="FF0000"/>
                  </a:solidFill>
                </a:ln>
                <a:gradFill flip="none" rotWithShape="1">
                  <a:gsLst>
                    <a:gs pos="31000">
                      <a:srgbClr val="FF0000"/>
                    </a:gs>
                    <a:gs pos="13000">
                      <a:srgbClr val="F8B049"/>
                    </a:gs>
                    <a:gs pos="21001">
                      <a:srgbClr val="F8B049"/>
                    </a:gs>
                    <a:gs pos="63000">
                      <a:srgbClr val="FEE7F2"/>
                    </a:gs>
                    <a:gs pos="67000">
                      <a:srgbClr val="F952A0"/>
                    </a:gs>
                    <a:gs pos="69000">
                      <a:srgbClr val="C50849"/>
                    </a:gs>
                    <a:gs pos="82001">
                      <a:srgbClr val="B43E85"/>
                    </a:gs>
                    <a:gs pos="100000">
                      <a:srgbClr val="F8B049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aunPenh" pitchFamily="2" charset="0"/>
                <a:cs typeface="DaunPenh" pitchFamily="2" charset="0"/>
              </a:rPr>
              <a:t>Piese</a:t>
            </a:r>
            <a:r>
              <a:rPr lang="sk-SK" sz="2400" b="1" dirty="0" smtClean="0">
                <a:ln w="1905">
                  <a:solidFill>
                    <a:srgbClr val="FF0000"/>
                  </a:solidFill>
                </a:ln>
                <a:gradFill flip="none" rotWithShape="1">
                  <a:gsLst>
                    <a:gs pos="31000">
                      <a:srgbClr val="FF0000"/>
                    </a:gs>
                    <a:gs pos="13000">
                      <a:srgbClr val="F8B049"/>
                    </a:gs>
                    <a:gs pos="21001">
                      <a:srgbClr val="F8B049"/>
                    </a:gs>
                    <a:gs pos="63000">
                      <a:srgbClr val="FEE7F2"/>
                    </a:gs>
                    <a:gs pos="67000">
                      <a:srgbClr val="F952A0"/>
                    </a:gs>
                    <a:gs pos="69000">
                      <a:srgbClr val="C50849"/>
                    </a:gs>
                    <a:gs pos="82001">
                      <a:srgbClr val="B43E85"/>
                    </a:gs>
                    <a:gs pos="100000">
                      <a:srgbClr val="F8B049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aunPenh" pitchFamily="2" charset="0"/>
                <a:cs typeface="DaunPenh" pitchFamily="2" charset="0"/>
              </a:rPr>
              <a:t>ň</a:t>
            </a:r>
            <a:r>
              <a:rPr lang="sk-SK" dirty="0" smtClean="0">
                <a:latin typeface="DaunPenh" pitchFamily="2" charset="0"/>
                <a:cs typeface="DaunPenh" pitchFamily="2" charset="0"/>
              </a:rPr>
              <a:t> </a:t>
            </a:r>
            <a:r>
              <a:rPr lang="sk-SK" dirty="0" smtClean="0">
                <a:latin typeface="DaunPenh" pitchFamily="2" charset="0"/>
                <a:cs typeface="DaunPenh" pitchFamily="2" charset="0"/>
              </a:rPr>
              <a:t>je báse</a:t>
            </a:r>
            <a:r>
              <a:rPr lang="sk-SK" sz="2000" dirty="0" smtClean="0">
                <a:latin typeface="DaunPenh" pitchFamily="2" charset="0"/>
                <a:cs typeface="DaunPenh" pitchFamily="2" charset="0"/>
              </a:rPr>
              <a:t>ň</a:t>
            </a:r>
            <a:r>
              <a:rPr lang="sk-SK" dirty="0" smtClean="0">
                <a:latin typeface="DaunPenh" pitchFamily="2" charset="0"/>
                <a:cs typeface="DaunPenh" pitchFamily="2" charset="0"/>
              </a:rPr>
              <a:t> ur</a:t>
            </a:r>
            <a:r>
              <a:rPr lang="sk-SK" sz="2000" dirty="0" smtClean="0">
                <a:latin typeface="DaunPenh" pitchFamily="2" charset="0"/>
                <a:cs typeface="DaunPenh" pitchFamily="2" charset="0"/>
              </a:rPr>
              <a:t>č</a:t>
            </a:r>
            <a:r>
              <a:rPr lang="sk-SK" dirty="0" smtClean="0">
                <a:latin typeface="DaunPenh" pitchFamily="2" charset="0"/>
                <a:cs typeface="DaunPenh" pitchFamily="2" charset="0"/>
              </a:rPr>
              <a:t>ená na </a:t>
            </a:r>
            <a:r>
              <a:rPr lang="sk-SK" b="1" dirty="0" smtClean="0">
                <a:ln w="1905">
                  <a:solidFill>
                    <a:srgbClr val="FF0000"/>
                  </a:solidFill>
                </a:ln>
                <a:gradFill flip="none" rotWithShape="1">
                  <a:gsLst>
                    <a:gs pos="31000">
                      <a:srgbClr val="FF0000"/>
                    </a:gs>
                    <a:gs pos="13000">
                      <a:srgbClr val="F8B049"/>
                    </a:gs>
                    <a:gs pos="21001">
                      <a:srgbClr val="F8B049"/>
                    </a:gs>
                    <a:gs pos="63000">
                      <a:srgbClr val="FEE7F2"/>
                    </a:gs>
                    <a:gs pos="67000">
                      <a:srgbClr val="F952A0"/>
                    </a:gs>
                    <a:gs pos="69000">
                      <a:srgbClr val="C50849"/>
                    </a:gs>
                    <a:gs pos="82001">
                      <a:srgbClr val="B43E85"/>
                    </a:gs>
                    <a:gs pos="100000">
                      <a:srgbClr val="F8B049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aunPenh" pitchFamily="2" charset="0"/>
                <a:cs typeface="DaunPenh" pitchFamily="2" charset="0"/>
              </a:rPr>
              <a:t>spievanie</a:t>
            </a:r>
            <a:r>
              <a:rPr lang="sk-SK" dirty="0" smtClean="0">
                <a:latin typeface="DaunPenh" pitchFamily="2" charset="0"/>
                <a:cs typeface="DaunPenh" pitchFamily="2" charset="0"/>
              </a:rPr>
              <a:t>.</a:t>
            </a:r>
            <a:endParaRPr lang="sk-SK" dirty="0" smtClean="0">
              <a:latin typeface="DaunPenh" pitchFamily="2" charset="0"/>
              <a:cs typeface="DaunPenh" pitchFamily="2" charset="0"/>
            </a:endParaRPr>
          </a:p>
          <a:p>
            <a:r>
              <a:rPr lang="sk-SK" dirty="0" smtClean="0">
                <a:latin typeface="DaunPenh" pitchFamily="2" charset="0"/>
                <a:cs typeface="DaunPenh" pitchFamily="2" charset="0"/>
              </a:rPr>
              <a:t>Text a melódia sú </a:t>
            </a:r>
            <a:r>
              <a:rPr lang="sk-SK" b="1" dirty="0" smtClean="0">
                <a:ln w="1905">
                  <a:solidFill>
                    <a:srgbClr val="FF0000"/>
                  </a:solidFill>
                </a:ln>
                <a:gradFill flip="none" rotWithShape="1">
                  <a:gsLst>
                    <a:gs pos="31000">
                      <a:srgbClr val="FF0000"/>
                    </a:gs>
                    <a:gs pos="13000">
                      <a:srgbClr val="F8B049"/>
                    </a:gs>
                    <a:gs pos="21001">
                      <a:srgbClr val="F8B049"/>
                    </a:gs>
                    <a:gs pos="63000">
                      <a:srgbClr val="FEE7F2"/>
                    </a:gs>
                    <a:gs pos="67000">
                      <a:srgbClr val="F952A0"/>
                    </a:gs>
                    <a:gs pos="69000">
                      <a:srgbClr val="C50849"/>
                    </a:gs>
                    <a:gs pos="82001">
                      <a:srgbClr val="B43E85"/>
                    </a:gs>
                    <a:gs pos="100000">
                      <a:srgbClr val="F8B049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aunPenh" pitchFamily="2" charset="0"/>
                <a:cs typeface="DaunPenh" pitchFamily="2" charset="0"/>
              </a:rPr>
              <a:t>viazané rýmom, rytmom, veršami a strofami</a:t>
            </a:r>
            <a:r>
              <a:rPr lang="sk-SK" dirty="0" smtClean="0">
                <a:latin typeface="DaunPenh" pitchFamily="2" charset="0"/>
                <a:cs typeface="DaunPenh" pitchFamily="2" charset="0"/>
              </a:rPr>
              <a:t>. </a:t>
            </a:r>
          </a:p>
          <a:p>
            <a:r>
              <a:rPr lang="sk-SK" dirty="0" smtClean="0">
                <a:latin typeface="DaunPenh" pitchFamily="2" charset="0"/>
                <a:cs typeface="DaunPenh" pitchFamily="2" charset="0"/>
              </a:rPr>
              <a:t>Piesne vznikali od dávnych </a:t>
            </a:r>
            <a:r>
              <a:rPr lang="sk-SK" sz="2000" dirty="0" smtClean="0">
                <a:latin typeface="DaunPenh" pitchFamily="2" charset="0"/>
                <a:cs typeface="DaunPenh" pitchFamily="2" charset="0"/>
              </a:rPr>
              <a:t>č</a:t>
            </a:r>
            <a:r>
              <a:rPr lang="sk-SK" dirty="0" smtClean="0">
                <a:latin typeface="DaunPenh" pitchFamily="2" charset="0"/>
                <a:cs typeface="DaunPenh" pitchFamily="2" charset="0"/>
              </a:rPr>
              <a:t>ias.</a:t>
            </a:r>
          </a:p>
          <a:p>
            <a:r>
              <a:rPr lang="sk-SK" dirty="0" smtClean="0">
                <a:latin typeface="DaunPenh" pitchFamily="2" charset="0"/>
                <a:cs typeface="DaunPenh" pitchFamily="2" charset="0"/>
              </a:rPr>
              <a:t>Nepoznáme ich autorov, šírili sa ústnym podaním – nazývame ich </a:t>
            </a:r>
            <a:r>
              <a:rPr lang="sk-SK" sz="2400" b="1" dirty="0" smtClean="0">
                <a:ln w="1905">
                  <a:solidFill>
                    <a:srgbClr val="FF0000"/>
                  </a:solidFill>
                </a:ln>
                <a:gradFill flip="none" rotWithShape="1">
                  <a:gsLst>
                    <a:gs pos="31000">
                      <a:srgbClr val="FF0000"/>
                    </a:gs>
                    <a:gs pos="13000">
                      <a:srgbClr val="F8B049"/>
                    </a:gs>
                    <a:gs pos="21001">
                      <a:srgbClr val="F8B049"/>
                    </a:gs>
                    <a:gs pos="63000">
                      <a:srgbClr val="FEE7F2"/>
                    </a:gs>
                    <a:gs pos="67000">
                      <a:srgbClr val="F952A0"/>
                    </a:gs>
                    <a:gs pos="69000">
                      <a:srgbClr val="C50849"/>
                    </a:gs>
                    <a:gs pos="82001">
                      <a:srgbClr val="B43E85"/>
                    </a:gs>
                    <a:gs pos="100000">
                      <a:srgbClr val="F8B049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aunPenh" pitchFamily="2" charset="0"/>
                <a:cs typeface="DaunPenh" pitchFamily="2" charset="0"/>
              </a:rPr>
              <a:t>ľ</a:t>
            </a:r>
            <a:r>
              <a:rPr lang="sk-SK" b="1" dirty="0" smtClean="0">
                <a:ln w="1905">
                  <a:solidFill>
                    <a:srgbClr val="FF0000"/>
                  </a:solidFill>
                </a:ln>
                <a:gradFill flip="none" rotWithShape="1">
                  <a:gsLst>
                    <a:gs pos="31000">
                      <a:srgbClr val="FF0000"/>
                    </a:gs>
                    <a:gs pos="13000">
                      <a:srgbClr val="F8B049"/>
                    </a:gs>
                    <a:gs pos="21001">
                      <a:srgbClr val="F8B049"/>
                    </a:gs>
                    <a:gs pos="63000">
                      <a:srgbClr val="FEE7F2"/>
                    </a:gs>
                    <a:gs pos="67000">
                      <a:srgbClr val="F952A0"/>
                    </a:gs>
                    <a:gs pos="69000">
                      <a:srgbClr val="C50849"/>
                    </a:gs>
                    <a:gs pos="82001">
                      <a:srgbClr val="B43E85"/>
                    </a:gs>
                    <a:gs pos="100000">
                      <a:srgbClr val="F8B049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aunPenh" pitchFamily="2" charset="0"/>
                <a:cs typeface="DaunPenh" pitchFamily="2" charset="0"/>
              </a:rPr>
              <a:t>udové piesne</a:t>
            </a:r>
            <a:r>
              <a:rPr lang="sk-SK" dirty="0" smtClean="0">
                <a:latin typeface="DaunPenh" pitchFamily="2" charset="0"/>
                <a:cs typeface="DaunPenh" pitchFamily="2" charset="0"/>
              </a:rPr>
              <a:t>.</a:t>
            </a:r>
          </a:p>
          <a:p>
            <a:r>
              <a:rPr lang="sk-SK" dirty="0" smtClean="0">
                <a:latin typeface="DaunPenh" pitchFamily="2" charset="0"/>
                <a:cs typeface="DaunPenh" pitchFamily="2" charset="0"/>
              </a:rPr>
              <a:t>Zberate</a:t>
            </a:r>
            <a:r>
              <a:rPr lang="sk-SK" sz="2400" dirty="0" smtClean="0">
                <a:latin typeface="DaunPenh" pitchFamily="2" charset="0"/>
                <a:cs typeface="DaunPenh" pitchFamily="2" charset="0"/>
              </a:rPr>
              <a:t>ľ</a:t>
            </a:r>
            <a:r>
              <a:rPr lang="sk-SK" dirty="0" smtClean="0">
                <a:latin typeface="DaunPenh" pitchFamily="2" charset="0"/>
                <a:cs typeface="DaunPenh" pitchFamily="2" charset="0"/>
              </a:rPr>
              <a:t>om </a:t>
            </a:r>
            <a:r>
              <a:rPr lang="sk-SK" sz="2400" dirty="0" smtClean="0">
                <a:latin typeface="DaunPenh" pitchFamily="2" charset="0"/>
                <a:cs typeface="DaunPenh" pitchFamily="2" charset="0"/>
              </a:rPr>
              <a:t>ľ</a:t>
            </a:r>
            <a:r>
              <a:rPr lang="sk-SK" dirty="0" smtClean="0">
                <a:latin typeface="DaunPenh" pitchFamily="2" charset="0"/>
                <a:cs typeface="DaunPenh" pitchFamily="2" charset="0"/>
              </a:rPr>
              <a:t>ud. </a:t>
            </a:r>
            <a:r>
              <a:rPr lang="sk-SK" dirty="0" smtClean="0">
                <a:latin typeface="DaunPenh" pitchFamily="2" charset="0"/>
                <a:cs typeface="DaunPenh" pitchFamily="2" charset="0"/>
              </a:rPr>
              <a:t>p</a:t>
            </a:r>
            <a:r>
              <a:rPr lang="sk-SK" dirty="0" smtClean="0">
                <a:latin typeface="DaunPenh" pitchFamily="2" charset="0"/>
                <a:cs typeface="DaunPenh" pitchFamily="2" charset="0"/>
              </a:rPr>
              <a:t>iesní </a:t>
            </a:r>
            <a:br>
              <a:rPr lang="sk-SK" dirty="0" smtClean="0">
                <a:latin typeface="DaunPenh" pitchFamily="2" charset="0"/>
                <a:cs typeface="DaunPenh" pitchFamily="2" charset="0"/>
              </a:rPr>
            </a:br>
            <a:r>
              <a:rPr lang="sk-SK" dirty="0" smtClean="0">
                <a:latin typeface="DaunPenh" pitchFamily="2" charset="0"/>
                <a:cs typeface="DaunPenh" pitchFamily="2" charset="0"/>
              </a:rPr>
              <a:t>bol </a:t>
            </a:r>
            <a:r>
              <a:rPr lang="sk-SK" b="1" dirty="0" smtClean="0">
                <a:solidFill>
                  <a:srgbClr val="FF0000"/>
                </a:solidFill>
                <a:latin typeface="DaunPenh" pitchFamily="2" charset="0"/>
                <a:cs typeface="DaunPenh" pitchFamily="2" charset="0"/>
              </a:rPr>
              <a:t>Ján Kollár</a:t>
            </a:r>
            <a:r>
              <a:rPr lang="sk-SK" dirty="0" smtClean="0">
                <a:latin typeface="DaunPenh" pitchFamily="2" charset="0"/>
                <a:cs typeface="DaunPenh" pitchFamily="2" charset="0"/>
              </a:rPr>
              <a:t>. </a:t>
            </a:r>
            <a:r>
              <a:rPr lang="sk-SK" dirty="0" smtClean="0">
                <a:latin typeface="DaunPenh" pitchFamily="2" charset="0"/>
                <a:cs typeface="DaunPenh" pitchFamily="2" charset="0"/>
              </a:rPr>
              <a:t> </a:t>
            </a:r>
            <a:endParaRPr lang="sk-SK" dirty="0">
              <a:latin typeface="DaunPenh" pitchFamily="2" charset="0"/>
              <a:cs typeface="DaunPenh" pitchFamily="2" charset="0"/>
            </a:endParaRPr>
          </a:p>
        </p:txBody>
      </p:sp>
      <p:pic>
        <p:nvPicPr>
          <p:cNvPr id="4" name="Picture 2" descr="http://img.wallpaperfolder.com/f/673A75CB4622/sheet-music-stock-photos-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553" y="3861048"/>
            <a:ext cx="2852935" cy="28529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42" name="Picture 2" descr="Výsledok vyh&amp;lcaron;adávania obrázkov pre dopyt hus&amp;lcaron;ový k&amp;lcaron;ú&amp;ccaron;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8061"/>
          <a:stretch>
            <a:fillRect/>
          </a:stretch>
        </p:blipFill>
        <p:spPr bwMode="auto">
          <a:xfrm rot="470031">
            <a:off x="3598192" y="3649721"/>
            <a:ext cx="2671089" cy="328497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500"/>
                            </p:stCondLst>
                            <p:childTnLst>
                              <p:par>
                                <p:cTn id="5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0"/>
                            </p:stCondLst>
                            <p:childTnLst>
                              <p:par>
                                <p:cTn id="5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8800" b="1" i="1" dirty="0" smtClean="0">
                <a:ln w="11430">
                  <a:solidFill>
                    <a:sysClr val="windowText" lastClr="000000"/>
                  </a:solidFill>
                </a:ln>
                <a:gradFill flip="none" rotWithShape="1">
                  <a:gsLst>
                    <a:gs pos="23000">
                      <a:srgbClr val="C00000"/>
                    </a:gs>
                    <a:gs pos="13000">
                      <a:srgbClr val="F8B049"/>
                    </a:gs>
                    <a:gs pos="21001">
                      <a:srgbClr val="F8B049"/>
                    </a:gs>
                    <a:gs pos="63000">
                      <a:srgbClr val="FEE7F2"/>
                    </a:gs>
                    <a:gs pos="67000">
                      <a:srgbClr val="F952A0"/>
                    </a:gs>
                    <a:gs pos="69000">
                      <a:srgbClr val="C50849"/>
                    </a:gs>
                    <a:gs pos="82001">
                      <a:srgbClr val="B43E85"/>
                    </a:gs>
                    <a:gs pos="100000">
                      <a:srgbClr val="F8B049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Ľudové piesne</a:t>
            </a:r>
            <a:endParaRPr lang="sk-SK" sz="8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solidFill>
            <a:schemeClr val="bg1">
              <a:alpha val="58000"/>
            </a:schemeClr>
          </a:solidFill>
        </p:spPr>
        <p:txBody>
          <a:bodyPr>
            <a:normAutofit lnSpcReduction="10000"/>
          </a:bodyPr>
          <a:lstStyle/>
          <a:p>
            <a:r>
              <a:rPr lang="sk-SK" sz="2400" b="1" dirty="0" smtClean="0">
                <a:ln w="1905">
                  <a:solidFill>
                    <a:srgbClr val="FF0000"/>
                  </a:solidFill>
                </a:ln>
                <a:gradFill flip="none" rotWithShape="1">
                  <a:gsLst>
                    <a:gs pos="31000">
                      <a:srgbClr val="FF0000"/>
                    </a:gs>
                    <a:gs pos="13000">
                      <a:srgbClr val="F8B049"/>
                    </a:gs>
                    <a:gs pos="21001">
                      <a:srgbClr val="F8B049"/>
                    </a:gs>
                    <a:gs pos="63000">
                      <a:srgbClr val="FEE7F2"/>
                    </a:gs>
                    <a:gs pos="67000">
                      <a:srgbClr val="F952A0"/>
                    </a:gs>
                    <a:gs pos="69000">
                      <a:srgbClr val="C50849"/>
                    </a:gs>
                    <a:gs pos="82001">
                      <a:srgbClr val="B43E85"/>
                    </a:gs>
                    <a:gs pos="100000">
                      <a:srgbClr val="F8B049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aunPenh" pitchFamily="2" charset="0"/>
                <a:cs typeface="DaunPenh" pitchFamily="2" charset="0"/>
              </a:rPr>
              <a:t>Ľ</a:t>
            </a:r>
            <a:r>
              <a:rPr lang="sk-SK" b="1" dirty="0" smtClean="0">
                <a:ln w="1905">
                  <a:solidFill>
                    <a:srgbClr val="FF0000"/>
                  </a:solidFill>
                </a:ln>
                <a:gradFill flip="none" rotWithShape="1">
                  <a:gsLst>
                    <a:gs pos="31000">
                      <a:srgbClr val="FF0000"/>
                    </a:gs>
                    <a:gs pos="13000">
                      <a:srgbClr val="F8B049"/>
                    </a:gs>
                    <a:gs pos="21001">
                      <a:srgbClr val="F8B049"/>
                    </a:gs>
                    <a:gs pos="63000">
                      <a:srgbClr val="FEE7F2"/>
                    </a:gs>
                    <a:gs pos="67000">
                      <a:srgbClr val="F952A0"/>
                    </a:gs>
                    <a:gs pos="69000">
                      <a:srgbClr val="C50849"/>
                    </a:gs>
                    <a:gs pos="82001">
                      <a:srgbClr val="B43E85"/>
                    </a:gs>
                    <a:gs pos="100000">
                      <a:srgbClr val="F8B049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aunPenh" pitchFamily="2" charset="0"/>
                <a:cs typeface="DaunPenh" pitchFamily="2" charset="0"/>
              </a:rPr>
              <a:t>udové piesne – </a:t>
            </a:r>
            <a:r>
              <a:rPr lang="sk-SK" dirty="0" smtClean="0">
                <a:latin typeface="DaunPenh" pitchFamily="2" charset="0"/>
                <a:cs typeface="DaunPenh" pitchFamily="2" charset="0"/>
              </a:rPr>
              <a:t>sú prejavom života každého národa. </a:t>
            </a:r>
          </a:p>
          <a:p>
            <a:r>
              <a:rPr lang="sk-SK" dirty="0" smtClean="0">
                <a:latin typeface="DaunPenh" pitchFamily="2" charset="0"/>
                <a:cs typeface="DaunPenh" pitchFamily="2" charset="0"/>
              </a:rPr>
              <a:t>Pod</a:t>
            </a:r>
            <a:r>
              <a:rPr lang="sk-SK" sz="2400" dirty="0" smtClean="0">
                <a:latin typeface="DaunPenh" pitchFamily="2" charset="0"/>
                <a:cs typeface="DaunPenh" pitchFamily="2" charset="0"/>
              </a:rPr>
              <a:t>ľ</a:t>
            </a:r>
            <a:r>
              <a:rPr lang="sk-SK" dirty="0" smtClean="0">
                <a:latin typeface="DaunPenh" pitchFamily="2" charset="0"/>
                <a:cs typeface="DaunPenh" pitchFamily="2" charset="0"/>
              </a:rPr>
              <a:t>a obsahu sa </a:t>
            </a:r>
            <a:r>
              <a:rPr lang="sk-SK" sz="2400" dirty="0" smtClean="0">
                <a:latin typeface="DaunPenh" pitchFamily="2" charset="0"/>
                <a:cs typeface="DaunPenh" pitchFamily="2" charset="0"/>
              </a:rPr>
              <a:t>ľ</a:t>
            </a:r>
            <a:r>
              <a:rPr lang="sk-SK" dirty="0" smtClean="0">
                <a:latin typeface="DaunPenh" pitchFamily="2" charset="0"/>
                <a:cs typeface="DaunPenh" pitchFamily="2" charset="0"/>
              </a:rPr>
              <a:t>udové piesne </a:t>
            </a:r>
            <a:r>
              <a:rPr lang="sk-SK" sz="2400" dirty="0" smtClean="0">
                <a:latin typeface="DaunPenh" pitchFamily="2" charset="0"/>
                <a:cs typeface="DaunPenh" pitchFamily="2" charset="0"/>
              </a:rPr>
              <a:t>č</a:t>
            </a:r>
            <a:r>
              <a:rPr lang="sk-SK" dirty="0" smtClean="0">
                <a:latin typeface="DaunPenh" pitchFamily="2" charset="0"/>
                <a:cs typeface="DaunPenh" pitchFamily="2" charset="0"/>
              </a:rPr>
              <a:t>lenia na viacero druhov:</a:t>
            </a:r>
          </a:p>
          <a:p>
            <a:pPr marL="514350" indent="-514350">
              <a:buAutoNum type="arabicPeriod"/>
            </a:pPr>
            <a:r>
              <a:rPr lang="sk-SK" b="1" dirty="0" smtClean="0">
                <a:solidFill>
                  <a:srgbClr val="FF0000"/>
                </a:solidFill>
                <a:latin typeface="DaunPenh" pitchFamily="2" charset="0"/>
                <a:cs typeface="DaunPenh" pitchFamily="2" charset="0"/>
              </a:rPr>
              <a:t>Uspávanky</a:t>
            </a:r>
            <a:r>
              <a:rPr lang="sk-SK" dirty="0" smtClean="0">
                <a:latin typeface="DaunPenh" pitchFamily="2" charset="0"/>
                <a:cs typeface="DaunPenh" pitchFamily="2" charset="0"/>
              </a:rPr>
              <a:t> – </a:t>
            </a:r>
            <a:r>
              <a:rPr lang="sk-SK" i="1" dirty="0" smtClean="0">
                <a:latin typeface="DaunPenh" pitchFamily="2" charset="0"/>
                <a:cs typeface="DaunPenh" pitchFamily="2" charset="0"/>
              </a:rPr>
              <a:t>Búvaj, </a:t>
            </a:r>
            <a:r>
              <a:rPr lang="sk-SK" sz="2400" i="1" dirty="0" smtClean="0">
                <a:latin typeface="DaunPenh" pitchFamily="2" charset="0"/>
                <a:cs typeface="DaunPenh" pitchFamily="2" charset="0"/>
              </a:rPr>
              <a:t>ž</a:t>
            </a:r>
            <a:r>
              <a:rPr lang="sk-SK" i="1" dirty="0" smtClean="0">
                <a:latin typeface="DaunPenh" pitchFamily="2" charset="0"/>
                <a:cs typeface="DaunPenh" pitchFamily="2" charset="0"/>
              </a:rPr>
              <a:t>e mi búvaj ...</a:t>
            </a:r>
          </a:p>
          <a:p>
            <a:pPr marL="514350" indent="-514350">
              <a:buAutoNum type="arabicPeriod"/>
            </a:pPr>
            <a:r>
              <a:rPr lang="sk-SK" sz="2400" b="1" dirty="0" smtClean="0">
                <a:solidFill>
                  <a:srgbClr val="FF3399"/>
                </a:solidFill>
                <a:latin typeface="DaunPenh" pitchFamily="2" charset="0"/>
                <a:cs typeface="DaunPenh" pitchFamily="2" charset="0"/>
              </a:rPr>
              <a:t>Ľ</a:t>
            </a:r>
            <a:r>
              <a:rPr lang="sk-SK" b="1" dirty="0" smtClean="0">
                <a:solidFill>
                  <a:srgbClr val="FF3399"/>
                </a:solidFill>
                <a:latin typeface="DaunPenh" pitchFamily="2" charset="0"/>
                <a:cs typeface="DaunPenh" pitchFamily="2" charset="0"/>
              </a:rPr>
              <a:t>úbostné piesne</a:t>
            </a:r>
            <a:r>
              <a:rPr lang="sk-SK" dirty="0" smtClean="0">
                <a:latin typeface="DaunPenh" pitchFamily="2" charset="0"/>
                <a:cs typeface="DaunPenh" pitchFamily="2" charset="0"/>
              </a:rPr>
              <a:t> – </a:t>
            </a:r>
            <a:r>
              <a:rPr lang="sk-SK" i="1" dirty="0" err="1" smtClean="0">
                <a:latin typeface="DaunPenh" pitchFamily="2" charset="0"/>
                <a:cs typeface="DaunPenh" pitchFamily="2" charset="0"/>
              </a:rPr>
              <a:t>Povej</a:t>
            </a:r>
            <a:r>
              <a:rPr lang="sk-SK" i="1" dirty="0" smtClean="0">
                <a:latin typeface="DaunPenh" pitchFamily="2" charset="0"/>
                <a:cs typeface="DaunPenh" pitchFamily="2" charset="0"/>
              </a:rPr>
              <a:t>, vetrík, </a:t>
            </a:r>
            <a:r>
              <a:rPr lang="sk-SK" i="1" dirty="0" err="1" smtClean="0">
                <a:latin typeface="DaunPenh" pitchFamily="2" charset="0"/>
                <a:cs typeface="DaunPenh" pitchFamily="2" charset="0"/>
              </a:rPr>
              <a:t>povej</a:t>
            </a:r>
            <a:endParaRPr lang="sk-SK" i="1" dirty="0" smtClean="0">
              <a:latin typeface="DaunPenh" pitchFamily="2" charset="0"/>
              <a:cs typeface="DaunPenh" pitchFamily="2" charset="0"/>
            </a:endParaRPr>
          </a:p>
          <a:p>
            <a:pPr marL="514350" indent="-514350">
              <a:buAutoNum type="arabicPeriod"/>
            </a:pPr>
            <a:r>
              <a:rPr lang="sk-SK" b="1" dirty="0" smtClean="0">
                <a:solidFill>
                  <a:srgbClr val="FF0000"/>
                </a:solidFill>
                <a:latin typeface="DaunPenh" pitchFamily="2" charset="0"/>
                <a:cs typeface="DaunPenh" pitchFamily="2" charset="0"/>
              </a:rPr>
              <a:t>Pracovné</a:t>
            </a:r>
            <a:r>
              <a:rPr lang="sk-SK" dirty="0" smtClean="0">
                <a:latin typeface="DaunPenh" pitchFamily="2" charset="0"/>
                <a:cs typeface="DaunPenh" pitchFamily="2" charset="0"/>
              </a:rPr>
              <a:t> – valašské, banícke, pastierske</a:t>
            </a:r>
          </a:p>
          <a:p>
            <a:pPr marL="514350" indent="-514350">
              <a:buAutoNum type="arabicPeriod"/>
            </a:pPr>
            <a:r>
              <a:rPr lang="sk-SK" b="1" dirty="0" smtClean="0">
                <a:solidFill>
                  <a:srgbClr val="FF3399"/>
                </a:solidFill>
                <a:latin typeface="DaunPenh" pitchFamily="2" charset="0"/>
                <a:cs typeface="DaunPenh" pitchFamily="2" charset="0"/>
              </a:rPr>
              <a:t>Zbojnícke - </a:t>
            </a:r>
            <a:r>
              <a:rPr lang="sk-SK" i="1" dirty="0" smtClean="0">
                <a:latin typeface="DaunPenh" pitchFamily="2" charset="0"/>
                <a:cs typeface="DaunPenh" pitchFamily="2" charset="0"/>
              </a:rPr>
              <a:t>Ej, musel by to chlap by</a:t>
            </a:r>
            <a:r>
              <a:rPr lang="sk-SK" sz="2400" i="1" dirty="0" smtClean="0">
                <a:latin typeface="DaunPenh" pitchFamily="2" charset="0"/>
                <a:cs typeface="DaunPenh" pitchFamily="2" charset="0"/>
              </a:rPr>
              <a:t>ť</a:t>
            </a:r>
            <a:endParaRPr lang="sk-SK" b="1" i="1" dirty="0" smtClean="0">
              <a:solidFill>
                <a:srgbClr val="FF3399"/>
              </a:solidFill>
              <a:latin typeface="DaunPenh" pitchFamily="2" charset="0"/>
              <a:cs typeface="DaunPenh" pitchFamily="2" charset="0"/>
            </a:endParaRPr>
          </a:p>
          <a:p>
            <a:pPr marL="514350" indent="-514350">
              <a:buAutoNum type="arabicPeriod"/>
            </a:pPr>
            <a:r>
              <a:rPr lang="sk-SK" b="1" dirty="0" smtClean="0">
                <a:solidFill>
                  <a:srgbClr val="FF0000"/>
                </a:solidFill>
                <a:latin typeface="DaunPenh" pitchFamily="2" charset="0"/>
                <a:cs typeface="DaunPenh" pitchFamily="2" charset="0"/>
              </a:rPr>
              <a:t>Regrútske a vojenské – </a:t>
            </a:r>
            <a:r>
              <a:rPr lang="sk-SK" sz="2400" i="1" dirty="0" smtClean="0">
                <a:latin typeface="DaunPenh" pitchFamily="2" charset="0"/>
                <a:cs typeface="DaunPenh" pitchFamily="2" charset="0"/>
              </a:rPr>
              <a:t>Č</a:t>
            </a:r>
            <a:r>
              <a:rPr lang="sk-SK" i="1" dirty="0" smtClean="0">
                <a:latin typeface="DaunPenh" pitchFamily="2" charset="0"/>
                <a:cs typeface="DaunPenh" pitchFamily="2" charset="0"/>
              </a:rPr>
              <a:t>ie sú to kone, koní</a:t>
            </a:r>
            <a:r>
              <a:rPr lang="sk-SK" sz="2400" i="1" dirty="0" smtClean="0">
                <a:latin typeface="DaunPenh" pitchFamily="2" charset="0"/>
                <a:cs typeface="DaunPenh" pitchFamily="2" charset="0"/>
              </a:rPr>
              <a:t>č</a:t>
            </a:r>
            <a:r>
              <a:rPr lang="sk-SK" i="1" dirty="0" smtClean="0">
                <a:latin typeface="DaunPenh" pitchFamily="2" charset="0"/>
                <a:cs typeface="DaunPenh" pitchFamily="2" charset="0"/>
              </a:rPr>
              <a:t>ky kone</a:t>
            </a:r>
            <a:endParaRPr lang="sk-SK" b="1" i="1" dirty="0" smtClean="0">
              <a:solidFill>
                <a:srgbClr val="FF0000"/>
              </a:solidFill>
              <a:latin typeface="DaunPenh" pitchFamily="2" charset="0"/>
              <a:cs typeface="DaunPenh" pitchFamily="2" charset="0"/>
            </a:endParaRPr>
          </a:p>
          <a:p>
            <a:pPr marL="514350" indent="-514350">
              <a:buAutoNum type="arabicPeriod"/>
            </a:pPr>
            <a:r>
              <a:rPr lang="sk-SK" b="1" dirty="0" smtClean="0">
                <a:solidFill>
                  <a:srgbClr val="FF3399"/>
                </a:solidFill>
                <a:latin typeface="DaunPenh" pitchFamily="2" charset="0"/>
                <a:cs typeface="DaunPenh" pitchFamily="2" charset="0"/>
              </a:rPr>
              <a:t>Koledy – </a:t>
            </a:r>
            <a:r>
              <a:rPr lang="sk-SK" i="1" dirty="0" smtClean="0">
                <a:latin typeface="DaunPenh" pitchFamily="2" charset="0"/>
                <a:cs typeface="DaunPenh" pitchFamily="2" charset="0"/>
              </a:rPr>
              <a:t>Do hory, do lesa valasi</a:t>
            </a:r>
            <a:endParaRPr lang="sk-SK" b="1" i="1" dirty="0">
              <a:solidFill>
                <a:srgbClr val="FF3399"/>
              </a:solidFill>
            </a:endParaRPr>
          </a:p>
        </p:txBody>
      </p:sp>
      <p:pic>
        <p:nvPicPr>
          <p:cNvPr id="9220" name="Picture 4" descr="Výsledok vyh&amp;lcaron;adávania obrázkov pre dopyt &amp;lcaron;udové piesn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192" y="2348880"/>
            <a:ext cx="3008470" cy="27158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20"/>
                            </p:stCondLst>
                            <p:childTnLst>
                              <p:par>
                                <p:cTn id="1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20"/>
                            </p:stCondLst>
                            <p:childTnLst>
                              <p:par>
                                <p:cTn id="1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20"/>
                            </p:stCondLst>
                            <p:childTnLst>
                              <p:par>
                                <p:cTn id="2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20"/>
                            </p:stCondLst>
                            <p:childTnLst>
                              <p:par>
                                <p:cTn id="3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20"/>
                            </p:stCondLst>
                            <p:childTnLst>
                              <p:par>
                                <p:cTn id="3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20"/>
                            </p:stCondLst>
                            <p:childTnLst>
                              <p:par>
                                <p:cTn id="4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20"/>
                            </p:stCondLst>
                            <p:childTnLst>
                              <p:par>
                                <p:cTn id="5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520"/>
                            </p:stCondLst>
                            <p:childTnLst>
                              <p:par>
                                <p:cTn id="6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520"/>
                            </p:stCondLst>
                            <p:childTnLst>
                              <p:par>
                                <p:cTn id="6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9520"/>
                            </p:stCondLst>
                            <p:childTnLst>
                              <p:par>
                                <p:cTn id="7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900" decel="100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8800" b="1" i="1" dirty="0" smtClean="0">
                <a:ln w="11430">
                  <a:solidFill>
                    <a:sysClr val="windowText" lastClr="000000"/>
                  </a:solidFill>
                </a:ln>
                <a:gradFill flip="none" rotWithShape="1">
                  <a:gsLst>
                    <a:gs pos="23000">
                      <a:srgbClr val="C00000"/>
                    </a:gs>
                    <a:gs pos="13000">
                      <a:srgbClr val="F8B049"/>
                    </a:gs>
                    <a:gs pos="21001">
                      <a:srgbClr val="F8B049"/>
                    </a:gs>
                    <a:gs pos="63000">
                      <a:srgbClr val="FEE7F2"/>
                    </a:gs>
                    <a:gs pos="67000">
                      <a:srgbClr val="F952A0"/>
                    </a:gs>
                    <a:gs pos="69000">
                      <a:srgbClr val="C50849"/>
                    </a:gs>
                    <a:gs pos="82001">
                      <a:srgbClr val="B43E85"/>
                    </a:gs>
                    <a:gs pos="100000">
                      <a:srgbClr val="F8B049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Ľúbostné piesne</a:t>
            </a:r>
            <a:endParaRPr lang="sk-SK" sz="8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solidFill>
            <a:schemeClr val="bg1">
              <a:alpha val="58000"/>
            </a:schemeClr>
          </a:solidFill>
        </p:spPr>
        <p:txBody>
          <a:bodyPr/>
          <a:lstStyle/>
          <a:p>
            <a:r>
              <a:rPr lang="sk-SK" sz="2400" b="1" dirty="0" smtClean="0">
                <a:solidFill>
                  <a:srgbClr val="FF0000"/>
                </a:solidFill>
                <a:latin typeface="DaunPenh" pitchFamily="2" charset="0"/>
                <a:cs typeface="DaunPenh" pitchFamily="2" charset="0"/>
              </a:rPr>
              <a:t>Ľ</a:t>
            </a:r>
            <a:r>
              <a:rPr lang="sk-SK" b="1" dirty="0" smtClean="0">
                <a:solidFill>
                  <a:srgbClr val="FF0000"/>
                </a:solidFill>
                <a:latin typeface="DaunPenh" pitchFamily="2" charset="0"/>
                <a:cs typeface="DaunPenh" pitchFamily="2" charset="0"/>
              </a:rPr>
              <a:t>úbostné piesne</a:t>
            </a:r>
            <a:r>
              <a:rPr lang="sk-SK" dirty="0" smtClean="0">
                <a:latin typeface="DaunPenh" pitchFamily="2" charset="0"/>
                <a:cs typeface="DaunPenh" pitchFamily="2" charset="0"/>
              </a:rPr>
              <a:t> hovoria o láske mu</a:t>
            </a:r>
            <a:r>
              <a:rPr lang="sk-SK" sz="2400" dirty="0" smtClean="0">
                <a:latin typeface="DaunPenh" pitchFamily="2" charset="0"/>
                <a:cs typeface="DaunPenh" pitchFamily="2" charset="0"/>
              </a:rPr>
              <a:t>ž</a:t>
            </a:r>
            <a:r>
              <a:rPr lang="sk-SK" dirty="0" smtClean="0">
                <a:latin typeface="DaunPenh" pitchFamily="2" charset="0"/>
                <a:cs typeface="DaunPenh" pitchFamily="2" charset="0"/>
              </a:rPr>
              <a:t>a k </a:t>
            </a:r>
            <a:r>
              <a:rPr lang="sk-SK" sz="2400" dirty="0" smtClean="0">
                <a:latin typeface="DaunPenh" pitchFamily="2" charset="0"/>
                <a:cs typeface="DaunPenh" pitchFamily="2" charset="0"/>
              </a:rPr>
              <a:t>ž</a:t>
            </a:r>
            <a:r>
              <a:rPr lang="sk-SK" dirty="0" smtClean="0">
                <a:latin typeface="DaunPenh" pitchFamily="2" charset="0"/>
                <a:cs typeface="DaunPenh" pitchFamily="2" charset="0"/>
              </a:rPr>
              <a:t>ene, o láske man</a:t>
            </a:r>
            <a:r>
              <a:rPr lang="sk-SK" sz="2400" dirty="0" smtClean="0">
                <a:latin typeface="DaunPenh" pitchFamily="2" charset="0"/>
                <a:cs typeface="DaunPenh" pitchFamily="2" charset="0"/>
              </a:rPr>
              <a:t>ž</a:t>
            </a:r>
            <a:r>
              <a:rPr lang="sk-SK" dirty="0" smtClean="0">
                <a:latin typeface="DaunPenh" pitchFamily="2" charset="0"/>
                <a:cs typeface="DaunPenh" pitchFamily="2" charset="0"/>
              </a:rPr>
              <a:t>elskej, materinskej, súrodeneckej.</a:t>
            </a:r>
          </a:p>
          <a:p>
            <a:r>
              <a:rPr lang="sk-SK" dirty="0" smtClean="0">
                <a:latin typeface="DaunPenh" pitchFamily="2" charset="0"/>
                <a:cs typeface="DaunPenh" pitchFamily="2" charset="0"/>
              </a:rPr>
              <a:t>Napr. </a:t>
            </a:r>
            <a:r>
              <a:rPr lang="sk-SK" i="1" dirty="0" err="1" smtClean="0">
                <a:latin typeface="DaunPenh" pitchFamily="2" charset="0"/>
                <a:cs typeface="DaunPenh" pitchFamily="2" charset="0"/>
              </a:rPr>
              <a:t>Povej</a:t>
            </a:r>
            <a:r>
              <a:rPr lang="sk-SK" i="1" dirty="0" smtClean="0">
                <a:latin typeface="DaunPenh" pitchFamily="2" charset="0"/>
                <a:cs typeface="DaunPenh" pitchFamily="2" charset="0"/>
              </a:rPr>
              <a:t>, vetrík, </a:t>
            </a:r>
            <a:r>
              <a:rPr lang="sk-SK" i="1" dirty="0" err="1" smtClean="0">
                <a:latin typeface="DaunPenh" pitchFamily="2" charset="0"/>
                <a:cs typeface="DaunPenh" pitchFamily="2" charset="0"/>
              </a:rPr>
              <a:t>povej</a:t>
            </a:r>
            <a:r>
              <a:rPr lang="sk-SK" dirty="0" smtClean="0">
                <a:latin typeface="DaunPenh" pitchFamily="2" charset="0"/>
                <a:cs typeface="DaunPenh" pitchFamily="2" charset="0"/>
              </a:rPr>
              <a:t/>
            </a:r>
            <a:br>
              <a:rPr lang="sk-SK" dirty="0" smtClean="0">
                <a:latin typeface="DaunPenh" pitchFamily="2" charset="0"/>
                <a:cs typeface="DaunPenh" pitchFamily="2" charset="0"/>
              </a:rPr>
            </a:br>
            <a:r>
              <a:rPr lang="sk-SK" dirty="0" smtClean="0">
                <a:latin typeface="DaunPenh" pitchFamily="2" charset="0"/>
                <a:cs typeface="DaunPenh" pitchFamily="2" charset="0"/>
              </a:rPr>
              <a:t>	  </a:t>
            </a:r>
            <a:r>
              <a:rPr lang="sk-SK" i="1" dirty="0" smtClean="0">
                <a:latin typeface="DaunPenh" pitchFamily="2" charset="0"/>
                <a:cs typeface="DaunPenh" pitchFamily="2" charset="0"/>
              </a:rPr>
              <a:t>Po doline tichý vetrík povieva</a:t>
            </a:r>
          </a:p>
          <a:p>
            <a:endParaRPr lang="sk-SK" dirty="0">
              <a:latin typeface="DaunPenh" pitchFamily="2" charset="0"/>
              <a:cs typeface="DaunPenh" pitchFamily="2" charset="0"/>
            </a:endParaRPr>
          </a:p>
        </p:txBody>
      </p:sp>
      <p:pic>
        <p:nvPicPr>
          <p:cNvPr id="6146" name="Picture 2" descr="http://bord.sk/wp-content/uploads/%C3%BAvodn%C3%BD.jpg"/>
          <p:cNvPicPr>
            <a:picLocks noChangeAspect="1" noChangeArrowheads="1"/>
          </p:cNvPicPr>
          <p:nvPr/>
        </p:nvPicPr>
        <p:blipFill>
          <a:blip r:embed="rId3" cstate="print"/>
          <a:srcRect l="31615" r="31273"/>
          <a:stretch>
            <a:fillRect/>
          </a:stretch>
        </p:blipFill>
        <p:spPr bwMode="auto">
          <a:xfrm>
            <a:off x="6012160" y="2132856"/>
            <a:ext cx="2160240" cy="38735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148" name="Picture 4" descr="http://ipravda.sk/res/2015/07/30/thumbs/laska-problem-vztah-rozchod-nestandard2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8605"/>
          <a:stretch>
            <a:fillRect/>
          </a:stretch>
        </p:blipFill>
        <p:spPr bwMode="auto">
          <a:xfrm>
            <a:off x="467544" y="3501008"/>
            <a:ext cx="4897388" cy="33569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600"/>
                            </p:stCondLst>
                            <p:childTnLst>
                              <p:par>
                                <p:cTn id="1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600"/>
                            </p:stCondLst>
                            <p:childTnLst>
                              <p:par>
                                <p:cTn id="2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600"/>
                            </p:stCondLst>
                            <p:childTnLst>
                              <p:par>
                                <p:cTn id="3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600"/>
                            </p:stCondLst>
                            <p:childTnLst>
                              <p:par>
                                <p:cTn id="3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8800" b="1" i="1" dirty="0" smtClean="0">
                <a:ln w="11430">
                  <a:solidFill>
                    <a:sysClr val="windowText" lastClr="000000"/>
                  </a:solidFill>
                </a:ln>
                <a:gradFill flip="none" rotWithShape="1">
                  <a:gsLst>
                    <a:gs pos="23000">
                      <a:srgbClr val="C00000"/>
                    </a:gs>
                    <a:gs pos="13000">
                      <a:srgbClr val="F8B049"/>
                    </a:gs>
                    <a:gs pos="21001">
                      <a:srgbClr val="F8B049"/>
                    </a:gs>
                    <a:gs pos="63000">
                      <a:srgbClr val="FEE7F2"/>
                    </a:gs>
                    <a:gs pos="67000">
                      <a:srgbClr val="F952A0"/>
                    </a:gs>
                    <a:gs pos="69000">
                      <a:srgbClr val="C50849"/>
                    </a:gs>
                    <a:gs pos="82001">
                      <a:srgbClr val="B43E85"/>
                    </a:gs>
                    <a:gs pos="100000">
                      <a:srgbClr val="F8B049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Pracujeme s textom</a:t>
            </a:r>
            <a:endParaRPr lang="sk-SK" sz="8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solidFill>
            <a:schemeClr val="bg1">
              <a:alpha val="58000"/>
            </a:schemeClr>
          </a:solidFill>
        </p:spPr>
        <p:txBody>
          <a:bodyPr/>
          <a:lstStyle/>
          <a:p>
            <a:endParaRPr lang="sk-SK" dirty="0" smtClean="0">
              <a:latin typeface="DaunPenh" pitchFamily="2" charset="0"/>
              <a:cs typeface="DaunPenh" pitchFamily="2" charset="0"/>
            </a:endParaRPr>
          </a:p>
          <a:p>
            <a:r>
              <a:rPr lang="sk-SK" dirty="0" smtClean="0">
                <a:latin typeface="DaunPenh" pitchFamily="2" charset="0"/>
                <a:cs typeface="DaunPenh" pitchFamily="2" charset="0"/>
              </a:rPr>
              <a:t>Porovnajte, aké myšlienky a pocity sú vyjadrené v pies</a:t>
            </a:r>
            <a:r>
              <a:rPr lang="sk-SK" sz="2400" dirty="0" smtClean="0">
                <a:latin typeface="DaunPenh" pitchFamily="2" charset="0"/>
                <a:cs typeface="DaunPenh" pitchFamily="2" charset="0"/>
              </a:rPr>
              <a:t>ň</a:t>
            </a:r>
            <a:r>
              <a:rPr lang="sk-SK" dirty="0" smtClean="0">
                <a:latin typeface="DaunPenh" pitchFamily="2" charset="0"/>
                <a:cs typeface="DaunPenh" pitchFamily="2" charset="0"/>
              </a:rPr>
              <a:t>ach?</a:t>
            </a:r>
          </a:p>
          <a:p>
            <a:r>
              <a:rPr lang="sk-SK" dirty="0" smtClean="0">
                <a:latin typeface="DaunPenh" pitchFamily="2" charset="0"/>
                <a:cs typeface="DaunPenh" pitchFamily="2" charset="0"/>
              </a:rPr>
              <a:t>Ktoré vz</a:t>
            </a:r>
            <a:r>
              <a:rPr lang="sk-SK" sz="2400" dirty="0" smtClean="0">
                <a:latin typeface="DaunPenh" pitchFamily="2" charset="0"/>
                <a:cs typeface="DaunPenh" pitchFamily="2" charset="0"/>
              </a:rPr>
              <a:t>ť</a:t>
            </a:r>
            <a:r>
              <a:rPr lang="sk-SK" dirty="0" smtClean="0">
                <a:latin typeface="DaunPenh" pitchFamily="2" charset="0"/>
                <a:cs typeface="DaunPenh" pitchFamily="2" charset="0"/>
              </a:rPr>
              <a:t>ahy sú v </a:t>
            </a:r>
            <a:r>
              <a:rPr lang="sk-SK" sz="2400" dirty="0" smtClean="0">
                <a:latin typeface="DaunPenh" pitchFamily="2" charset="0"/>
                <a:cs typeface="DaunPenh" pitchFamily="2" charset="0"/>
              </a:rPr>
              <a:t>ž</a:t>
            </a:r>
            <a:r>
              <a:rPr lang="sk-SK" dirty="0" smtClean="0">
                <a:latin typeface="DaunPenh" pitchFamily="2" charset="0"/>
                <a:cs typeface="DaunPenh" pitchFamily="2" charset="0"/>
              </a:rPr>
              <a:t>ivote </a:t>
            </a:r>
            <a:r>
              <a:rPr lang="sk-SK" sz="2400" dirty="0" smtClean="0">
                <a:latin typeface="DaunPenh" pitchFamily="2" charset="0"/>
                <a:cs typeface="DaunPenh" pitchFamily="2" charset="0"/>
              </a:rPr>
              <a:t>č</a:t>
            </a:r>
            <a:r>
              <a:rPr lang="sk-SK" dirty="0" smtClean="0">
                <a:latin typeface="DaunPenh" pitchFamily="2" charset="0"/>
                <a:cs typeface="DaunPenh" pitchFamily="2" charset="0"/>
              </a:rPr>
              <a:t>loveka dôle</a:t>
            </a:r>
            <a:r>
              <a:rPr lang="sk-SK" sz="2400" dirty="0" smtClean="0">
                <a:latin typeface="DaunPenh" pitchFamily="2" charset="0"/>
                <a:cs typeface="DaunPenh" pitchFamily="2" charset="0"/>
              </a:rPr>
              <a:t>ž</a:t>
            </a:r>
            <a:r>
              <a:rPr lang="sk-SK" dirty="0" smtClean="0">
                <a:latin typeface="DaunPenh" pitchFamily="2" charset="0"/>
                <a:cs typeface="DaunPenh" pitchFamily="2" charset="0"/>
              </a:rPr>
              <a:t>ité?</a:t>
            </a:r>
          </a:p>
          <a:p>
            <a:pPr>
              <a:buNone/>
            </a:pPr>
            <a:endParaRPr lang="sk-SK" sz="1400" dirty="0" smtClean="0">
              <a:latin typeface="DaunPenh" pitchFamily="2" charset="0"/>
              <a:cs typeface="DaunPenh" pitchFamily="2" charset="0"/>
            </a:endParaRPr>
          </a:p>
          <a:p>
            <a:pPr>
              <a:buNone/>
            </a:pPr>
            <a:endParaRPr lang="sk-SK" dirty="0">
              <a:latin typeface="DaunPenh" pitchFamily="2" charset="0"/>
              <a:cs typeface="DaunPen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80"/>
                            </p:stCondLst>
                            <p:childTnLst>
                              <p:par>
                                <p:cTn id="1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680"/>
                            </p:stCondLst>
                            <p:childTnLst>
                              <p:par>
                                <p:cTn id="1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680"/>
                            </p:stCondLst>
                            <p:childTnLst>
                              <p:par>
                                <p:cTn id="2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8800" b="1" i="1" dirty="0" smtClean="0">
                <a:ln w="11430">
                  <a:solidFill>
                    <a:sysClr val="windowText" lastClr="000000"/>
                  </a:solidFill>
                </a:ln>
                <a:gradFill flip="none" rotWithShape="1">
                  <a:gsLst>
                    <a:gs pos="23000">
                      <a:srgbClr val="C00000"/>
                    </a:gs>
                    <a:gs pos="13000">
                      <a:srgbClr val="F8B049"/>
                    </a:gs>
                    <a:gs pos="21001">
                      <a:srgbClr val="F8B049"/>
                    </a:gs>
                    <a:gs pos="63000">
                      <a:srgbClr val="FEE7F2"/>
                    </a:gs>
                    <a:gs pos="67000">
                      <a:srgbClr val="F952A0"/>
                    </a:gs>
                    <a:gs pos="69000">
                      <a:srgbClr val="C50849"/>
                    </a:gs>
                    <a:gs pos="82001">
                      <a:srgbClr val="B43E85"/>
                    </a:gs>
                    <a:gs pos="100000">
                      <a:srgbClr val="F8B049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Pracujeme s textom</a:t>
            </a:r>
            <a:endParaRPr lang="sk-SK" sz="8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solidFill>
            <a:schemeClr val="bg1">
              <a:alpha val="58000"/>
            </a:schemeClr>
          </a:solidFill>
        </p:spPr>
        <p:txBody>
          <a:bodyPr/>
          <a:lstStyle/>
          <a:p>
            <a:pPr>
              <a:buNone/>
            </a:pPr>
            <a:r>
              <a:rPr lang="sk-SK" b="1" dirty="0" smtClean="0">
                <a:latin typeface="DaunPenh" pitchFamily="2" charset="0"/>
                <a:cs typeface="DaunPenh" pitchFamily="2" charset="0"/>
              </a:rPr>
              <a:t>K postavám z dvoch piesní prira</a:t>
            </a:r>
            <a:r>
              <a:rPr lang="sk-SK" sz="2400" b="1" dirty="0" smtClean="0">
                <a:latin typeface="DaunPenh" pitchFamily="2" charset="0"/>
                <a:cs typeface="DaunPenh" pitchFamily="2" charset="0"/>
              </a:rPr>
              <a:t>ď</a:t>
            </a:r>
            <a:r>
              <a:rPr lang="sk-SK" b="1" dirty="0" smtClean="0">
                <a:latin typeface="DaunPenh" pitchFamily="2" charset="0"/>
                <a:cs typeface="DaunPenh" pitchFamily="2" charset="0"/>
              </a:rPr>
              <a:t>te vhodné slovné spojenia:</a:t>
            </a:r>
          </a:p>
          <a:p>
            <a:pPr>
              <a:buNone/>
            </a:pPr>
            <a:r>
              <a:rPr lang="sk-SK" i="1" dirty="0" smtClean="0">
                <a:latin typeface="DaunPenh" pitchFamily="2" charset="0"/>
                <a:cs typeface="DaunPenh" pitchFamily="2" charset="0"/>
              </a:rPr>
              <a:t>Rozlú</a:t>
            </a:r>
            <a:r>
              <a:rPr lang="sk-SK" sz="2400" i="1" dirty="0" smtClean="0">
                <a:latin typeface="DaunPenh" pitchFamily="2" charset="0"/>
                <a:cs typeface="DaunPenh" pitchFamily="2" charset="0"/>
              </a:rPr>
              <a:t>č</a:t>
            </a:r>
            <a:r>
              <a:rPr lang="sk-SK" i="1" dirty="0" smtClean="0">
                <a:latin typeface="DaunPenh" pitchFamily="2" charset="0"/>
                <a:cs typeface="DaunPenh" pitchFamily="2" charset="0"/>
              </a:rPr>
              <a:t>ka s matkou, </a:t>
            </a:r>
            <a:r>
              <a:rPr lang="sk-SK" sz="2400" i="1" dirty="0" smtClean="0">
                <a:latin typeface="DaunPenh" pitchFamily="2" charset="0"/>
                <a:cs typeface="DaunPenh" pitchFamily="2" charset="0"/>
              </a:rPr>
              <a:t>ž</a:t>
            </a:r>
            <a:r>
              <a:rPr lang="sk-SK" i="1" dirty="0" smtClean="0">
                <a:latin typeface="DaunPenh" pitchFamily="2" charset="0"/>
                <a:cs typeface="DaunPenh" pitchFamily="2" charset="0"/>
              </a:rPr>
              <a:t>ivot s </a:t>
            </a:r>
            <a:r>
              <a:rPr lang="sk-SK" i="1" dirty="0" smtClean="0">
                <a:latin typeface="DaunPenh" pitchFamily="2" charset="0"/>
                <a:cs typeface="DaunPenh" pitchFamily="2" charset="0"/>
              </a:rPr>
              <a:t>vyvoleným, odchod od rodi</a:t>
            </a:r>
            <a:r>
              <a:rPr lang="sk-SK" sz="2400" i="1" dirty="0" smtClean="0">
                <a:latin typeface="DaunPenh" pitchFamily="2" charset="0"/>
                <a:cs typeface="DaunPenh" pitchFamily="2" charset="0"/>
              </a:rPr>
              <a:t>č</a:t>
            </a:r>
            <a:r>
              <a:rPr lang="sk-SK" i="1" dirty="0" smtClean="0">
                <a:latin typeface="DaunPenh" pitchFamily="2" charset="0"/>
                <a:cs typeface="DaunPenh" pitchFamily="2" charset="0"/>
              </a:rPr>
              <a:t>ov, tú</a:t>
            </a:r>
            <a:r>
              <a:rPr lang="sk-SK" sz="2400" i="1" dirty="0" smtClean="0">
                <a:latin typeface="DaunPenh" pitchFamily="2" charset="0"/>
                <a:cs typeface="DaunPenh" pitchFamily="2" charset="0"/>
              </a:rPr>
              <a:t>ž</a:t>
            </a:r>
            <a:r>
              <a:rPr lang="sk-SK" i="1" dirty="0" smtClean="0">
                <a:latin typeface="DaunPenh" pitchFamily="2" charset="0"/>
                <a:cs typeface="DaunPenh" pitchFamily="2" charset="0"/>
              </a:rPr>
              <a:t>ba po</a:t>
            </a:r>
            <a:r>
              <a:rPr lang="sk-SK" sz="2400" i="1" dirty="0" smtClean="0">
                <a:latin typeface="DaunPenh" pitchFamily="2" charset="0"/>
                <a:cs typeface="DaunPenh" pitchFamily="2" charset="0"/>
              </a:rPr>
              <a:t>č</a:t>
            </a:r>
            <a:r>
              <a:rPr lang="sk-SK" i="1" dirty="0" smtClean="0">
                <a:latin typeface="DaunPenh" pitchFamily="2" charset="0"/>
                <a:cs typeface="DaunPenh" pitchFamily="2" charset="0"/>
              </a:rPr>
              <a:t>u</a:t>
            </a:r>
            <a:r>
              <a:rPr lang="sk-SK" sz="2400" i="1" dirty="0" smtClean="0">
                <a:latin typeface="DaunPenh" pitchFamily="2" charset="0"/>
                <a:cs typeface="DaunPenh" pitchFamily="2" charset="0"/>
              </a:rPr>
              <a:t>ť</a:t>
            </a:r>
            <a:r>
              <a:rPr lang="sk-SK" i="1" dirty="0" smtClean="0">
                <a:latin typeface="DaunPenh" pitchFamily="2" charset="0"/>
                <a:cs typeface="DaunPenh" pitchFamily="2" charset="0"/>
              </a:rPr>
              <a:t> milej hlas, pozdrav z</a:t>
            </a:r>
            <a:r>
              <a:rPr lang="sk-SK" sz="2400" i="1" dirty="0" smtClean="0">
                <a:latin typeface="DaunPenh" pitchFamily="2" charset="0"/>
                <a:cs typeface="DaunPenh" pitchFamily="2" charset="0"/>
              </a:rPr>
              <a:t>ď</a:t>
            </a:r>
            <a:r>
              <a:rPr lang="sk-SK" i="1" dirty="0" smtClean="0">
                <a:latin typeface="DaunPenh" pitchFamily="2" charset="0"/>
                <a:cs typeface="DaunPenh" pitchFamily="2" charset="0"/>
              </a:rPr>
              <a:t>aleka.</a:t>
            </a:r>
          </a:p>
          <a:p>
            <a:pPr>
              <a:buNone/>
            </a:pPr>
            <a:endParaRPr lang="sk-SK" dirty="0">
              <a:latin typeface="DaunPenh" pitchFamily="2" charset="0"/>
              <a:cs typeface="DaunPenh" pitchFamily="2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207457" y="3356992"/>
            <a:ext cx="1276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smtClean="0">
                <a:latin typeface="Andalus" pitchFamily="18" charset="-78"/>
                <a:cs typeface="Andalus" pitchFamily="18" charset="-78"/>
              </a:rPr>
              <a:t>1. pieseň</a:t>
            </a:r>
            <a:endParaRPr lang="sk-SK" sz="24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5239905" y="3356992"/>
            <a:ext cx="1276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smtClean="0">
                <a:latin typeface="Andalus" pitchFamily="18" charset="-78"/>
                <a:cs typeface="Andalus" pitchFamily="18" charset="-78"/>
              </a:rPr>
              <a:t>2. pieseň</a:t>
            </a:r>
            <a:endParaRPr lang="sk-SK" sz="24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539552" y="3759423"/>
            <a:ext cx="1207382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sz="2400" dirty="0" smtClean="0">
                <a:latin typeface="Andalus" pitchFamily="18" charset="-78"/>
                <a:cs typeface="Andalus" pitchFamily="18" charset="-78"/>
              </a:rPr>
              <a:t>Chlapec</a:t>
            </a:r>
            <a:endParaRPr lang="sk-SK" sz="2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4716016" y="3759423"/>
            <a:ext cx="2121093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sz="2400" dirty="0" smtClean="0">
                <a:latin typeface="Andalus" pitchFamily="18" charset="-78"/>
                <a:cs typeface="Andalus" pitchFamily="18" charset="-78"/>
              </a:rPr>
              <a:t>Dievča - matka</a:t>
            </a:r>
            <a:endParaRPr lang="sk-SK" sz="2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539552" y="4335487"/>
            <a:ext cx="247054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sz="2400" i="1" dirty="0" smtClean="0">
                <a:latin typeface="Andalus" pitchFamily="18" charset="-78"/>
                <a:cs typeface="Andalus" pitchFamily="18" charset="-78"/>
              </a:rPr>
              <a:t>Život s vyvoleným</a:t>
            </a:r>
            <a:endParaRPr lang="sk-SK" sz="2400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517276" y="4767535"/>
            <a:ext cx="3050835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sz="2400" i="1" dirty="0" smtClean="0">
                <a:latin typeface="Andalus" pitchFamily="18" charset="-78"/>
                <a:cs typeface="Andalus" pitchFamily="18" charset="-78"/>
              </a:rPr>
              <a:t>Túžba počuť milej hlas</a:t>
            </a:r>
            <a:endParaRPr lang="sk-SK" sz="2400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4765748" y="4335487"/>
            <a:ext cx="254589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sz="2400" i="1" dirty="0" smtClean="0">
                <a:latin typeface="Andalus" pitchFamily="18" charset="-78"/>
                <a:cs typeface="Andalus" pitchFamily="18" charset="-78"/>
              </a:rPr>
              <a:t>Rozlúčka s matkou</a:t>
            </a:r>
            <a:endParaRPr lang="sk-SK" sz="2400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4716016" y="4767535"/>
            <a:ext cx="260039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sz="2400" i="1" dirty="0" smtClean="0">
                <a:latin typeface="Andalus" pitchFamily="18" charset="-78"/>
                <a:cs typeface="Andalus" pitchFamily="18" charset="-78"/>
              </a:rPr>
              <a:t>Odchod od rodičov</a:t>
            </a:r>
            <a:endParaRPr lang="sk-SK" sz="2400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516054" y="5157192"/>
            <a:ext cx="225574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sz="2400" i="1" dirty="0" smtClean="0">
                <a:latin typeface="Andalus" pitchFamily="18" charset="-78"/>
                <a:cs typeface="Andalus" pitchFamily="18" charset="-78"/>
              </a:rPr>
              <a:t>Pozdrav zďaleka</a:t>
            </a:r>
            <a:endParaRPr lang="sk-SK" sz="2400" i="1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/>
      <p:bldP spid="5" grpId="0"/>
      <p:bldP spid="6" grpId="0" animBg="1"/>
      <p:bldP spid="7" grpId="0" animBg="1"/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7200" b="1" i="1" dirty="0" smtClean="0">
                <a:ln w="11430">
                  <a:solidFill>
                    <a:sysClr val="windowText" lastClr="000000"/>
                  </a:solidFill>
                </a:ln>
                <a:gradFill flip="none" rotWithShape="1">
                  <a:gsLst>
                    <a:gs pos="23000">
                      <a:srgbClr val="C00000"/>
                    </a:gs>
                    <a:gs pos="13000">
                      <a:srgbClr val="F8B049"/>
                    </a:gs>
                    <a:gs pos="21001">
                      <a:srgbClr val="F8B049"/>
                    </a:gs>
                    <a:gs pos="63000">
                      <a:srgbClr val="FEE7F2"/>
                    </a:gs>
                    <a:gs pos="67000">
                      <a:srgbClr val="F952A0"/>
                    </a:gs>
                    <a:gs pos="69000">
                      <a:srgbClr val="C50849"/>
                    </a:gs>
                    <a:gs pos="82001">
                      <a:srgbClr val="B43E85"/>
                    </a:gs>
                    <a:gs pos="100000">
                      <a:srgbClr val="F8B049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Upev</a:t>
            </a:r>
            <a:r>
              <a:rPr lang="sk-SK" sz="6000" b="1" i="1" dirty="0" smtClean="0">
                <a:ln w="11430">
                  <a:solidFill>
                    <a:sysClr val="windowText" lastClr="000000"/>
                  </a:solidFill>
                </a:ln>
                <a:gradFill flip="none" rotWithShape="1">
                  <a:gsLst>
                    <a:gs pos="23000">
                      <a:srgbClr val="C00000"/>
                    </a:gs>
                    <a:gs pos="13000">
                      <a:srgbClr val="F8B049"/>
                    </a:gs>
                    <a:gs pos="21001">
                      <a:srgbClr val="F8B049"/>
                    </a:gs>
                    <a:gs pos="63000">
                      <a:srgbClr val="FEE7F2"/>
                    </a:gs>
                    <a:gs pos="67000">
                      <a:srgbClr val="F952A0"/>
                    </a:gs>
                    <a:gs pos="69000">
                      <a:srgbClr val="C50849"/>
                    </a:gs>
                    <a:gs pos="82001">
                      <a:srgbClr val="B43E85"/>
                    </a:gs>
                    <a:gs pos="100000">
                      <a:srgbClr val="F8B049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ň</a:t>
            </a:r>
            <a:r>
              <a:rPr lang="sk-SK" sz="7200" b="1" i="1" dirty="0" smtClean="0">
                <a:ln w="11430">
                  <a:solidFill>
                    <a:sysClr val="windowText" lastClr="000000"/>
                  </a:solidFill>
                </a:ln>
                <a:gradFill flip="none" rotWithShape="1">
                  <a:gsLst>
                    <a:gs pos="23000">
                      <a:srgbClr val="C00000"/>
                    </a:gs>
                    <a:gs pos="13000">
                      <a:srgbClr val="F8B049"/>
                    </a:gs>
                    <a:gs pos="21001">
                      <a:srgbClr val="F8B049"/>
                    </a:gs>
                    <a:gs pos="63000">
                      <a:srgbClr val="FEE7F2"/>
                    </a:gs>
                    <a:gs pos="67000">
                      <a:srgbClr val="F952A0"/>
                    </a:gs>
                    <a:gs pos="69000">
                      <a:srgbClr val="C50849"/>
                    </a:gs>
                    <a:gs pos="82001">
                      <a:srgbClr val="B43E85"/>
                    </a:gs>
                    <a:gs pos="100000">
                      <a:srgbClr val="F8B049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ujeme si vedomosti</a:t>
            </a:r>
            <a:endParaRPr lang="sk-SK" sz="7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solidFill>
            <a:schemeClr val="bg1">
              <a:alpha val="58000"/>
            </a:schemeClr>
          </a:solidFill>
        </p:spPr>
        <p:txBody>
          <a:bodyPr/>
          <a:lstStyle/>
          <a:p>
            <a:r>
              <a:rPr lang="sk-SK" b="1" dirty="0" smtClean="0">
                <a:latin typeface="DaunPenh" pitchFamily="2" charset="0"/>
                <a:cs typeface="DaunPenh" pitchFamily="2" charset="0"/>
              </a:rPr>
              <a:t>Dopl</a:t>
            </a:r>
            <a:r>
              <a:rPr lang="sk-SK" sz="2400" b="1" dirty="0" smtClean="0">
                <a:latin typeface="DaunPenh" pitchFamily="2" charset="0"/>
                <a:cs typeface="DaunPenh" pitchFamily="2" charset="0"/>
              </a:rPr>
              <a:t>ň</a:t>
            </a:r>
            <a:r>
              <a:rPr lang="sk-SK" b="1" dirty="0" smtClean="0">
                <a:latin typeface="DaunPenh" pitchFamily="2" charset="0"/>
                <a:cs typeface="DaunPenh" pitchFamily="2" charset="0"/>
              </a:rPr>
              <a:t> do textu vynechané slová:</a:t>
            </a:r>
          </a:p>
          <a:p>
            <a:pPr>
              <a:buNone/>
            </a:pPr>
            <a:r>
              <a:rPr lang="sk-SK" dirty="0" smtClean="0">
                <a:latin typeface="DaunPenh" pitchFamily="2" charset="0"/>
                <a:cs typeface="DaunPenh" pitchFamily="2" charset="0"/>
              </a:rPr>
              <a:t>Piese</a:t>
            </a:r>
            <a:r>
              <a:rPr lang="sk-SK" sz="2400" dirty="0" smtClean="0">
                <a:latin typeface="DaunPenh" pitchFamily="2" charset="0"/>
                <a:cs typeface="DaunPenh" pitchFamily="2" charset="0"/>
              </a:rPr>
              <a:t>ň</a:t>
            </a:r>
            <a:r>
              <a:rPr lang="sk-SK" dirty="0" smtClean="0">
                <a:latin typeface="DaunPenh" pitchFamily="2" charset="0"/>
                <a:cs typeface="DaunPenh" pitchFamily="2" charset="0"/>
              </a:rPr>
              <a:t> je báse</a:t>
            </a:r>
            <a:r>
              <a:rPr lang="sk-SK" sz="2400" dirty="0" smtClean="0">
                <a:latin typeface="DaunPenh" pitchFamily="2" charset="0"/>
                <a:cs typeface="DaunPenh" pitchFamily="2" charset="0"/>
              </a:rPr>
              <a:t>ň</a:t>
            </a:r>
            <a:r>
              <a:rPr lang="sk-SK" dirty="0" smtClean="0">
                <a:latin typeface="DaunPenh" pitchFamily="2" charset="0"/>
                <a:cs typeface="DaunPenh" pitchFamily="2" charset="0"/>
              </a:rPr>
              <a:t> ur</a:t>
            </a:r>
            <a:r>
              <a:rPr lang="sk-SK" sz="2400" dirty="0" smtClean="0">
                <a:latin typeface="DaunPenh" pitchFamily="2" charset="0"/>
                <a:cs typeface="DaunPenh" pitchFamily="2" charset="0"/>
              </a:rPr>
              <a:t>č</a:t>
            </a:r>
            <a:r>
              <a:rPr lang="sk-SK" dirty="0" smtClean="0">
                <a:latin typeface="DaunPenh" pitchFamily="2" charset="0"/>
                <a:cs typeface="DaunPenh" pitchFamily="2" charset="0"/>
              </a:rPr>
              <a:t>ená na ................... . Skladá sa z textu a .................... . Autorov ............... piesní nepoznáme. Významným zberate</a:t>
            </a:r>
            <a:r>
              <a:rPr lang="sk-SK" sz="2400" dirty="0" smtClean="0">
                <a:latin typeface="DaunPenh" pitchFamily="2" charset="0"/>
                <a:cs typeface="DaunPenh" pitchFamily="2" charset="0"/>
              </a:rPr>
              <a:t>ľ</a:t>
            </a:r>
            <a:r>
              <a:rPr lang="sk-SK" dirty="0" smtClean="0">
                <a:latin typeface="DaunPenh" pitchFamily="2" charset="0"/>
                <a:cs typeface="DaunPenh" pitchFamily="2" charset="0"/>
              </a:rPr>
              <a:t>om </a:t>
            </a:r>
            <a:r>
              <a:rPr lang="sk-SK" sz="2400" dirty="0" smtClean="0">
                <a:latin typeface="DaunPenh" pitchFamily="2" charset="0"/>
                <a:cs typeface="DaunPenh" pitchFamily="2" charset="0"/>
              </a:rPr>
              <a:t>ľ</a:t>
            </a:r>
            <a:r>
              <a:rPr lang="sk-SK" dirty="0" smtClean="0">
                <a:latin typeface="DaunPenh" pitchFamily="2" charset="0"/>
                <a:cs typeface="DaunPenh" pitchFamily="2" charset="0"/>
              </a:rPr>
              <a:t>udových piesní bol Ján .................... .</a:t>
            </a:r>
            <a:endParaRPr lang="sk-SK" dirty="0">
              <a:latin typeface="DaunPenh" pitchFamily="2" charset="0"/>
              <a:cs typeface="DaunPenh" pitchFamily="2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3740945" y="2132856"/>
            <a:ext cx="11910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b="1" i="1" dirty="0" smtClean="0">
                <a:solidFill>
                  <a:srgbClr val="FF0000"/>
                </a:solidFill>
              </a:rPr>
              <a:t>spievanie</a:t>
            </a:r>
            <a:endParaRPr lang="sk-SK" sz="2000" b="1" i="1" dirty="0">
              <a:solidFill>
                <a:srgbClr val="FF0000"/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228677" y="2596842"/>
            <a:ext cx="1039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b="1" i="1" dirty="0" smtClean="0">
                <a:solidFill>
                  <a:srgbClr val="FF0000"/>
                </a:solidFill>
              </a:rPr>
              <a:t>melódie</a:t>
            </a:r>
            <a:endParaRPr lang="sk-SK" sz="2000" b="1" i="1" dirty="0">
              <a:solidFill>
                <a:srgbClr val="FF0000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3563888" y="2596842"/>
            <a:ext cx="11491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b="1" i="1" dirty="0" smtClean="0">
                <a:solidFill>
                  <a:srgbClr val="FF0000"/>
                </a:solidFill>
              </a:rPr>
              <a:t>ľudových</a:t>
            </a:r>
            <a:endParaRPr lang="sk-SK" sz="2000" b="1" i="1" dirty="0">
              <a:solidFill>
                <a:srgbClr val="FF0000"/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5495485" y="3100898"/>
            <a:ext cx="804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b="1" i="1" dirty="0" smtClean="0">
                <a:solidFill>
                  <a:srgbClr val="FF0000"/>
                </a:solidFill>
              </a:rPr>
              <a:t>Kollár</a:t>
            </a:r>
            <a:endParaRPr lang="sk-SK" sz="2000" b="1" i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Výsledok vyh&amp;lcaron;adávania obrázkov pre dopyt lás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12854" y="3501008"/>
            <a:ext cx="3295650" cy="3076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7200" b="1" i="1" dirty="0" smtClean="0">
                <a:ln w="11430">
                  <a:solidFill>
                    <a:sysClr val="windowText" lastClr="000000"/>
                  </a:solidFill>
                </a:ln>
                <a:gradFill flip="none" rotWithShape="1">
                  <a:gsLst>
                    <a:gs pos="23000">
                      <a:srgbClr val="C00000"/>
                    </a:gs>
                    <a:gs pos="13000">
                      <a:srgbClr val="F8B049"/>
                    </a:gs>
                    <a:gs pos="21001">
                      <a:srgbClr val="F8B049"/>
                    </a:gs>
                    <a:gs pos="63000">
                      <a:srgbClr val="FEE7F2"/>
                    </a:gs>
                    <a:gs pos="67000">
                      <a:srgbClr val="F952A0"/>
                    </a:gs>
                    <a:gs pos="69000">
                      <a:srgbClr val="C50849"/>
                    </a:gs>
                    <a:gs pos="82001">
                      <a:srgbClr val="B43E85"/>
                    </a:gs>
                    <a:gs pos="100000">
                      <a:srgbClr val="F8B049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Upev</a:t>
            </a:r>
            <a:r>
              <a:rPr lang="sk-SK" sz="6000" b="1" i="1" dirty="0" smtClean="0">
                <a:ln w="11430">
                  <a:solidFill>
                    <a:sysClr val="windowText" lastClr="000000"/>
                  </a:solidFill>
                </a:ln>
                <a:gradFill flip="none" rotWithShape="1">
                  <a:gsLst>
                    <a:gs pos="23000">
                      <a:srgbClr val="C00000"/>
                    </a:gs>
                    <a:gs pos="13000">
                      <a:srgbClr val="F8B049"/>
                    </a:gs>
                    <a:gs pos="21001">
                      <a:srgbClr val="F8B049"/>
                    </a:gs>
                    <a:gs pos="63000">
                      <a:srgbClr val="FEE7F2"/>
                    </a:gs>
                    <a:gs pos="67000">
                      <a:srgbClr val="F952A0"/>
                    </a:gs>
                    <a:gs pos="69000">
                      <a:srgbClr val="C50849"/>
                    </a:gs>
                    <a:gs pos="82001">
                      <a:srgbClr val="B43E85"/>
                    </a:gs>
                    <a:gs pos="100000">
                      <a:srgbClr val="F8B049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ň</a:t>
            </a:r>
            <a:r>
              <a:rPr lang="sk-SK" sz="7200" b="1" i="1" dirty="0" smtClean="0">
                <a:ln w="11430">
                  <a:solidFill>
                    <a:sysClr val="windowText" lastClr="000000"/>
                  </a:solidFill>
                </a:ln>
                <a:gradFill flip="none" rotWithShape="1">
                  <a:gsLst>
                    <a:gs pos="23000">
                      <a:srgbClr val="C00000"/>
                    </a:gs>
                    <a:gs pos="13000">
                      <a:srgbClr val="F8B049"/>
                    </a:gs>
                    <a:gs pos="21001">
                      <a:srgbClr val="F8B049"/>
                    </a:gs>
                    <a:gs pos="63000">
                      <a:srgbClr val="FEE7F2"/>
                    </a:gs>
                    <a:gs pos="67000">
                      <a:srgbClr val="F952A0"/>
                    </a:gs>
                    <a:gs pos="69000">
                      <a:srgbClr val="C50849"/>
                    </a:gs>
                    <a:gs pos="82001">
                      <a:srgbClr val="B43E85"/>
                    </a:gs>
                    <a:gs pos="100000">
                      <a:srgbClr val="F8B049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ujeme si vedomosti</a:t>
            </a:r>
            <a:endParaRPr lang="sk-SK" sz="7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solidFill>
            <a:schemeClr val="bg1">
              <a:alpha val="58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sk-SK" sz="2400" b="1" dirty="0" smtClean="0">
                <a:latin typeface="Cambria" pitchFamily="18" charset="0"/>
              </a:rPr>
              <a:t>Prečítaj si text piesne a označ správne tvrdenia:</a:t>
            </a:r>
          </a:p>
          <a:p>
            <a:pPr>
              <a:buNone/>
            </a:pPr>
            <a:endParaRPr lang="sk-SK" sz="1600" dirty="0" smtClean="0">
              <a:latin typeface="Cambria" pitchFamily="18" charset="0"/>
            </a:endParaRPr>
          </a:p>
          <a:p>
            <a:pPr>
              <a:buNone/>
            </a:pPr>
            <a:r>
              <a:rPr lang="sk-SK" sz="2400" b="1" i="1" dirty="0" smtClean="0">
                <a:latin typeface="Cambria" pitchFamily="18" charset="0"/>
              </a:rPr>
              <a:t>Anička, dušička, kde si bola</a:t>
            </a:r>
          </a:p>
          <a:p>
            <a:pPr>
              <a:buNone/>
            </a:pPr>
            <a:r>
              <a:rPr lang="sk-SK" sz="2400" dirty="0" smtClean="0">
                <a:latin typeface="Cambria" pitchFamily="18" charset="0"/>
              </a:rPr>
              <a:t>1. Anička, dušička, kde si bola, keď si si čižmičky zarosila!</a:t>
            </a:r>
          </a:p>
          <a:p>
            <a:pPr>
              <a:buNone/>
            </a:pPr>
            <a:r>
              <a:rPr lang="sk-SK" sz="2400" dirty="0" smtClean="0">
                <a:latin typeface="Cambria" pitchFamily="18" charset="0"/>
              </a:rPr>
              <a:t>|: Bola som v hájičku, žala som trávičku, duša moja, duša moja.:|</a:t>
            </a:r>
          </a:p>
          <a:p>
            <a:pPr>
              <a:buNone/>
            </a:pPr>
            <a:r>
              <a:rPr lang="sk-SK" sz="2400" dirty="0" smtClean="0">
                <a:latin typeface="Cambria" pitchFamily="18" charset="0"/>
              </a:rPr>
              <a:t>2.A ja som po tri dni kosil, ja som si čižmičky nezarosil.</a:t>
            </a:r>
          </a:p>
          <a:p>
            <a:pPr>
              <a:buNone/>
            </a:pPr>
            <a:r>
              <a:rPr lang="sk-SK" sz="2400" dirty="0" smtClean="0"/>
              <a:t>|: A ja som hrabala, teba som čakala, duša moja, duša moja. :|</a:t>
            </a:r>
          </a:p>
          <a:p>
            <a:pPr>
              <a:buNone/>
            </a:pPr>
            <a:endParaRPr lang="sk-SK" sz="2400" dirty="0" smtClean="0">
              <a:latin typeface="Cambria" pitchFamily="18" charset="0"/>
            </a:endParaRPr>
          </a:p>
          <a:p>
            <a:pPr marL="457200" indent="-457200">
              <a:buAutoNum type="alphaLcParenR"/>
            </a:pPr>
            <a:r>
              <a:rPr lang="sk-SK" sz="2400" i="1" dirty="0" smtClean="0">
                <a:latin typeface="Cambria" pitchFamily="18" charset="0"/>
              </a:rPr>
              <a:t>Pieseň nemá autora, je ľudová.</a:t>
            </a:r>
          </a:p>
          <a:p>
            <a:pPr marL="457200" indent="-457200">
              <a:buAutoNum type="alphaLcParenR"/>
            </a:pPr>
            <a:r>
              <a:rPr lang="sk-SK" sz="2400" i="1" dirty="0" smtClean="0">
                <a:latin typeface="Cambria" pitchFamily="18" charset="0"/>
              </a:rPr>
              <a:t>V piesni sa vyskytuje veľa prirovnaní.</a:t>
            </a:r>
          </a:p>
          <a:p>
            <a:pPr marL="457200" indent="-457200">
              <a:buAutoNum type="alphaLcParenR"/>
            </a:pPr>
            <a:r>
              <a:rPr lang="sk-SK" sz="2400" i="1" dirty="0" smtClean="0">
                <a:latin typeface="Cambria" pitchFamily="18" charset="0"/>
              </a:rPr>
              <a:t>Podľa obsahu ide o ľúbostnú pieseň.</a:t>
            </a:r>
          </a:p>
          <a:p>
            <a:pPr marL="457200" indent="-457200">
              <a:buAutoNum type="alphaLcParenR"/>
            </a:pPr>
            <a:r>
              <a:rPr lang="sk-SK" sz="2400" i="1" dirty="0" smtClean="0">
                <a:latin typeface="Cambria" pitchFamily="18" charset="0"/>
              </a:rPr>
              <a:t>Pieseň patrí medzi uspávanky. </a:t>
            </a:r>
            <a:endParaRPr lang="sk-SK" sz="2400" i="1" dirty="0">
              <a:latin typeface="Cambria" pitchFamily="18" charset="0"/>
            </a:endParaRPr>
          </a:p>
        </p:txBody>
      </p:sp>
      <p:sp>
        <p:nvSpPr>
          <p:cNvPr id="5" name="Ovál 4"/>
          <p:cNvSpPr/>
          <p:nvPr/>
        </p:nvSpPr>
        <p:spPr>
          <a:xfrm>
            <a:off x="323528" y="4509120"/>
            <a:ext cx="576064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vál 5"/>
          <p:cNvSpPr/>
          <p:nvPr/>
        </p:nvSpPr>
        <p:spPr>
          <a:xfrm>
            <a:off x="323528" y="5229200"/>
            <a:ext cx="576064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050" name="Picture 2" descr="Výsledok vyh&amp;lcaron;adávania obrázkov pre dopyt &amp;lcaron;udové ornamenty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6563"/>
          <a:stretch>
            <a:fillRect/>
          </a:stretch>
        </p:blipFill>
        <p:spPr bwMode="auto">
          <a:xfrm>
            <a:off x="6228184" y="3789040"/>
            <a:ext cx="2880320" cy="30447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7200" b="1" i="1" dirty="0" smtClean="0">
                <a:ln w="11430">
                  <a:solidFill>
                    <a:sysClr val="windowText" lastClr="000000"/>
                  </a:solidFill>
                </a:ln>
                <a:gradFill flip="none" rotWithShape="1">
                  <a:gsLst>
                    <a:gs pos="23000">
                      <a:srgbClr val="C00000"/>
                    </a:gs>
                    <a:gs pos="13000">
                      <a:srgbClr val="F8B049"/>
                    </a:gs>
                    <a:gs pos="21001">
                      <a:srgbClr val="F8B049"/>
                    </a:gs>
                    <a:gs pos="63000">
                      <a:srgbClr val="FEE7F2"/>
                    </a:gs>
                    <a:gs pos="67000">
                      <a:srgbClr val="F952A0"/>
                    </a:gs>
                    <a:gs pos="69000">
                      <a:srgbClr val="C50849"/>
                    </a:gs>
                    <a:gs pos="82001">
                      <a:srgbClr val="B43E85"/>
                    </a:gs>
                    <a:gs pos="100000">
                      <a:srgbClr val="F8B049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Upev</a:t>
            </a:r>
            <a:r>
              <a:rPr lang="sk-SK" sz="6000" b="1" i="1" dirty="0" smtClean="0">
                <a:ln w="11430">
                  <a:solidFill>
                    <a:sysClr val="windowText" lastClr="000000"/>
                  </a:solidFill>
                </a:ln>
                <a:gradFill flip="none" rotWithShape="1">
                  <a:gsLst>
                    <a:gs pos="23000">
                      <a:srgbClr val="C00000"/>
                    </a:gs>
                    <a:gs pos="13000">
                      <a:srgbClr val="F8B049"/>
                    </a:gs>
                    <a:gs pos="21001">
                      <a:srgbClr val="F8B049"/>
                    </a:gs>
                    <a:gs pos="63000">
                      <a:srgbClr val="FEE7F2"/>
                    </a:gs>
                    <a:gs pos="67000">
                      <a:srgbClr val="F952A0"/>
                    </a:gs>
                    <a:gs pos="69000">
                      <a:srgbClr val="C50849"/>
                    </a:gs>
                    <a:gs pos="82001">
                      <a:srgbClr val="B43E85"/>
                    </a:gs>
                    <a:gs pos="100000">
                      <a:srgbClr val="F8B049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ň</a:t>
            </a:r>
            <a:r>
              <a:rPr lang="sk-SK" sz="7200" b="1" i="1" dirty="0" smtClean="0">
                <a:ln w="11430">
                  <a:solidFill>
                    <a:sysClr val="windowText" lastClr="000000"/>
                  </a:solidFill>
                </a:ln>
                <a:gradFill flip="none" rotWithShape="1">
                  <a:gsLst>
                    <a:gs pos="23000">
                      <a:srgbClr val="C00000"/>
                    </a:gs>
                    <a:gs pos="13000">
                      <a:srgbClr val="F8B049"/>
                    </a:gs>
                    <a:gs pos="21001">
                      <a:srgbClr val="F8B049"/>
                    </a:gs>
                    <a:gs pos="63000">
                      <a:srgbClr val="FEE7F2"/>
                    </a:gs>
                    <a:gs pos="67000">
                      <a:srgbClr val="F952A0"/>
                    </a:gs>
                    <a:gs pos="69000">
                      <a:srgbClr val="C50849"/>
                    </a:gs>
                    <a:gs pos="82001">
                      <a:srgbClr val="B43E85"/>
                    </a:gs>
                    <a:gs pos="100000">
                      <a:srgbClr val="F8B049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ujeme si vedomosti</a:t>
            </a:r>
            <a:endParaRPr lang="sk-SK" sz="7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solidFill>
            <a:schemeClr val="bg1">
              <a:alpha val="58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sk-SK" sz="2400" b="1" i="1" dirty="0" smtClean="0">
                <a:latin typeface="Cambria" pitchFamily="18" charset="0"/>
              </a:rPr>
              <a:t>Anička, dušička, kde si bola</a:t>
            </a:r>
          </a:p>
          <a:p>
            <a:pPr>
              <a:buNone/>
            </a:pPr>
            <a:r>
              <a:rPr lang="sk-SK" sz="2200" dirty="0" smtClean="0">
                <a:latin typeface="Cambria" pitchFamily="18" charset="0"/>
              </a:rPr>
              <a:t>1. Anička, dušička, kde si bola, keď si si čižmičky zarosila!</a:t>
            </a:r>
          </a:p>
          <a:p>
            <a:pPr>
              <a:buNone/>
            </a:pPr>
            <a:r>
              <a:rPr lang="sk-SK" sz="2200" dirty="0" smtClean="0">
                <a:latin typeface="Cambria" pitchFamily="18" charset="0"/>
              </a:rPr>
              <a:t>|: Bola som v hájičku, žala som trávičku, duša moja, duša moja.:|</a:t>
            </a:r>
          </a:p>
          <a:p>
            <a:pPr>
              <a:buNone/>
            </a:pPr>
            <a:r>
              <a:rPr lang="sk-SK" sz="2200" dirty="0" smtClean="0">
                <a:latin typeface="Cambria" pitchFamily="18" charset="0"/>
              </a:rPr>
              <a:t>2.A ja som po tri dni kosil, ja som si čižmičky nezarosil.</a:t>
            </a:r>
          </a:p>
          <a:p>
            <a:pPr>
              <a:buNone/>
            </a:pPr>
            <a:r>
              <a:rPr lang="sk-SK" sz="2200" dirty="0" smtClean="0"/>
              <a:t>|: A ja som hrabala, teba som čakala, duša moja, duša moja. :|</a:t>
            </a:r>
          </a:p>
          <a:p>
            <a:pPr>
              <a:buNone/>
            </a:pPr>
            <a:endParaRPr lang="sk-SK" sz="2400" dirty="0" smtClean="0">
              <a:latin typeface="Cambria" pitchFamily="18" charset="0"/>
            </a:endParaRPr>
          </a:p>
          <a:p>
            <a:pPr marL="457200" indent="-457200">
              <a:buNone/>
            </a:pPr>
            <a:r>
              <a:rPr lang="sk-SK" sz="2400" b="1" dirty="0" smtClean="0">
                <a:latin typeface="Cambria" pitchFamily="18" charset="0"/>
              </a:rPr>
              <a:t>Odpovedz na otázky:</a:t>
            </a:r>
          </a:p>
          <a:p>
            <a:pPr marL="457200" indent="-457200">
              <a:buAutoNum type="alphaLcParenR"/>
            </a:pPr>
            <a:r>
              <a:rPr lang="sk-SK" sz="2400" dirty="0" smtClean="0">
                <a:latin typeface="Cambria" pitchFamily="18" charset="0"/>
              </a:rPr>
              <a:t>Z koľkých strof sa skladá ľudová pieseň?</a:t>
            </a:r>
          </a:p>
          <a:p>
            <a:pPr marL="457200" indent="-457200">
              <a:buAutoNum type="alphaLcParenR"/>
            </a:pPr>
            <a:r>
              <a:rPr lang="sk-SK" sz="2400" dirty="0" smtClean="0">
                <a:latin typeface="Cambria" pitchFamily="18" charset="0"/>
              </a:rPr>
              <a:t>Ako sa volá časť textu, ktorá sa v piesni </a:t>
            </a:r>
            <a:br>
              <a:rPr lang="sk-SK" sz="2400" dirty="0" smtClean="0">
                <a:latin typeface="Cambria" pitchFamily="18" charset="0"/>
              </a:rPr>
            </a:br>
            <a:r>
              <a:rPr lang="sk-SK" sz="2400" dirty="0" smtClean="0">
                <a:latin typeface="Cambria" pitchFamily="18" charset="0"/>
              </a:rPr>
              <a:t>opakuje?</a:t>
            </a:r>
          </a:p>
          <a:p>
            <a:pPr marL="457200" indent="-457200">
              <a:buNone/>
            </a:pPr>
            <a:endParaRPr lang="sk-SK" sz="2400" dirty="0">
              <a:latin typeface="Cambria" pitchFamily="18" charset="0"/>
            </a:endParaRPr>
          </a:p>
        </p:txBody>
      </p:sp>
      <p:pic>
        <p:nvPicPr>
          <p:cNvPr id="29698" name="Picture 2" descr="https://thumbs.dreamstime.com/z/decorative-traditional-patters-set-paper-catouts-style-isolated-white-3004315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890" b="9097"/>
          <a:stretch>
            <a:fillRect/>
          </a:stretch>
        </p:blipFill>
        <p:spPr bwMode="auto">
          <a:xfrm>
            <a:off x="6105703" y="3645024"/>
            <a:ext cx="3218825" cy="299695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485</Words>
  <Application>Microsoft Office PowerPoint</Application>
  <PresentationFormat>Prezentácia na obrazovke (4:3)</PresentationFormat>
  <Paragraphs>74</Paragraphs>
  <Slides>9</Slides>
  <Notes>7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Motív Office</vt:lpstr>
      <vt:lpstr>Ľudové piesne</vt:lpstr>
      <vt:lpstr>Pieseň</vt:lpstr>
      <vt:lpstr>Ľudové piesne</vt:lpstr>
      <vt:lpstr>Ľúbostné piesne</vt:lpstr>
      <vt:lpstr>Pracujeme s textom</vt:lpstr>
      <vt:lpstr>Pracujeme s textom</vt:lpstr>
      <vt:lpstr>Upevňujeme si vedomosti</vt:lpstr>
      <vt:lpstr>Upevňujeme si vedomosti</vt:lpstr>
      <vt:lpstr>Upevňujeme si vedomosti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Ľudové piesne</dc:title>
  <dc:creator>Lukáš Gyepes</dc:creator>
  <cp:lastModifiedBy>Naty</cp:lastModifiedBy>
  <cp:revision>19</cp:revision>
  <dcterms:created xsi:type="dcterms:W3CDTF">2016-09-25T16:46:41Z</dcterms:created>
  <dcterms:modified xsi:type="dcterms:W3CDTF">2016-09-25T19:23:05Z</dcterms:modified>
</cp:coreProperties>
</file>